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3" r:id="rId21"/>
    <p:sldId id="339" r:id="rId22"/>
    <p:sldId id="340" r:id="rId23"/>
    <p:sldId id="342" r:id="rId24"/>
    <p:sldId id="34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ËTAN PETRI - HI" initials="GP" lastIdx="2" clrIdx="0">
    <p:extLst>
      <p:ext uri="{19B8F6BF-5375-455C-9EA6-DF929625EA0E}">
        <p15:presenceInfo xmlns:p15="http://schemas.microsoft.com/office/powerpoint/2012/main" userId="S::gap12@hi.is::b9316c2e-1050-44c5-ae3c-2626e8126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99F"/>
    <a:srgbClr val="10089F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99" autoAdjust="0"/>
  </p:normalViewPr>
  <p:slideViewPr>
    <p:cSldViewPr snapToGrid="0">
      <p:cViewPr varScale="1">
        <p:scale>
          <a:sx n="113" d="100"/>
          <a:sy n="113" d="100"/>
        </p:scale>
        <p:origin x="578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8120919b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8120919b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PVS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independant</a:t>
            </a:r>
            <a:r>
              <a:rPr lang="de-DE" dirty="0"/>
              <a:t> </a:t>
            </a:r>
            <a:r>
              <a:rPr lang="de-DE" dirty="0" err="1"/>
              <a:t>orientation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57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Negative power: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charging</a:t>
            </a:r>
            <a:endParaRPr lang="de-DE" dirty="0"/>
          </a:p>
          <a:p>
            <a:r>
              <a:rPr lang="de-DE" dirty="0"/>
              <a:t>Positive power: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draining</a:t>
            </a:r>
            <a:endParaRPr lang="de-DE" dirty="0"/>
          </a:p>
          <a:p>
            <a:r>
              <a:rPr lang="de-DE" dirty="0"/>
              <a:t>Case </a:t>
            </a:r>
            <a:r>
              <a:rPr lang="de-DE" dirty="0" err="1"/>
              <a:t>dependant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power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0</a:t>
            </a:r>
          </a:p>
          <a:p>
            <a:pPr lvl="2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charging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not </a:t>
            </a:r>
            <a:r>
              <a:rPr lang="de-DE" dirty="0" err="1"/>
              <a:t>full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power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0</a:t>
            </a:r>
          </a:p>
          <a:p>
            <a:pPr lvl="2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draining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not </a:t>
            </a:r>
            <a:r>
              <a:rPr lang="de-DE" dirty="0" err="1"/>
              <a:t>empty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2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PVS power and </a:t>
            </a:r>
            <a:r>
              <a:rPr lang="de-DE" dirty="0" err="1"/>
              <a:t>battery</a:t>
            </a:r>
            <a:r>
              <a:rPr lang="de-DE" dirty="0"/>
              <a:t> power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endParaRPr lang="de-DE" dirty="0"/>
          </a:p>
          <a:p>
            <a:r>
              <a:rPr lang="de-DE" dirty="0"/>
              <a:t>Always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negative</a:t>
            </a:r>
          </a:p>
        </p:txBody>
      </p:sp>
    </p:spTree>
    <p:extLst>
      <p:ext uri="{BB962C8B-B14F-4D97-AF65-F5344CB8AC3E}">
        <p14:creationId xmlns:p14="http://schemas.microsoft.com/office/powerpoint/2010/main" val="46866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r>
              <a:rPr lang="de-DE" dirty="0"/>
              <a:t>Negative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power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grid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8286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pPr lvl="1"/>
            <a:r>
              <a:rPr lang="de-DE" dirty="0"/>
              <a:t>Feed in </a:t>
            </a:r>
            <a:r>
              <a:rPr lang="de-DE" dirty="0" err="1"/>
              <a:t>tariff</a:t>
            </a:r>
            <a:r>
              <a:rPr lang="de-DE" dirty="0"/>
              <a:t>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lvl="0"/>
            <a:r>
              <a:rPr lang="de-DE" dirty="0" err="1"/>
              <a:t>Decision</a:t>
            </a:r>
            <a:r>
              <a:rPr lang="de-DE" dirty="0"/>
              <a:t> variables: </a:t>
            </a:r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pPr lvl="1"/>
            <a:r>
              <a:rPr lang="de-DE" dirty="0" err="1"/>
              <a:t>Azimuth</a:t>
            </a:r>
            <a:endParaRPr lang="de-DE" dirty="0"/>
          </a:p>
          <a:p>
            <a:pPr lvl="1"/>
            <a:r>
              <a:rPr lang="de-DE" dirty="0"/>
              <a:t>Tilt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0"/>
            <a:r>
              <a:rPr lang="de-DE" dirty="0"/>
              <a:t>Genetic </a:t>
            </a:r>
            <a:r>
              <a:rPr lang="de-DE" dirty="0" err="1"/>
              <a:t>algroithm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non </a:t>
            </a:r>
            <a:r>
              <a:rPr lang="de-DE" dirty="0" err="1"/>
              <a:t>linearity</a:t>
            </a:r>
            <a:r>
              <a:rPr lang="de-DE" dirty="0"/>
              <a:t> and </a:t>
            </a:r>
            <a:r>
              <a:rPr lang="de-DE" dirty="0" err="1"/>
              <a:t>both</a:t>
            </a:r>
            <a:r>
              <a:rPr lang="de-DE" dirty="0"/>
              <a:t> real and integer variables</a:t>
            </a:r>
          </a:p>
          <a:p>
            <a:pPr lvl="1"/>
            <a:r>
              <a:rPr lang="de-DE" dirty="0"/>
              <a:t>Parameters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maximum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pv </a:t>
            </a:r>
            <a:r>
              <a:rPr lang="de-DE" dirty="0" err="1"/>
              <a:t>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67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100 </a:t>
            </a:r>
            <a:r>
              <a:rPr lang="de-DE" dirty="0" err="1"/>
              <a:t>runs</a:t>
            </a:r>
            <a:endParaRPr lang="de-DE" dirty="0"/>
          </a:p>
          <a:p>
            <a:r>
              <a:rPr lang="de-DE" dirty="0"/>
              <a:t>Very </a:t>
            </a:r>
            <a:r>
              <a:rPr lang="de-DE" dirty="0" err="1"/>
              <a:t>concentrated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panels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power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shift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in </a:t>
            </a:r>
            <a:r>
              <a:rPr lang="de-DE" dirty="0" err="1"/>
              <a:t>morning</a:t>
            </a:r>
            <a:endParaRPr lang="de-DE" dirty="0"/>
          </a:p>
          <a:p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Deviaiton</a:t>
            </a:r>
            <a:r>
              <a:rPr lang="de-DE" dirty="0"/>
              <a:t> in negative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penalized</a:t>
            </a:r>
            <a:r>
              <a:rPr lang="de-DE" dirty="0"/>
              <a:t> but </a:t>
            </a:r>
            <a:r>
              <a:rPr lang="de-DE" dirty="0" err="1"/>
              <a:t>rewarded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1722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scenario</a:t>
            </a:r>
            <a:r>
              <a:rPr lang="de-DE" dirty="0"/>
              <a:t>: Costs </a:t>
            </a:r>
            <a:r>
              <a:rPr lang="de-DE" dirty="0" err="1"/>
              <a:t>increase</a:t>
            </a:r>
            <a:r>
              <a:rPr lang="de-DE" dirty="0"/>
              <a:t> and </a:t>
            </a:r>
            <a:r>
              <a:rPr lang="de-DE" dirty="0" err="1"/>
              <a:t>feed</a:t>
            </a:r>
            <a:r>
              <a:rPr lang="de-DE" dirty="0"/>
              <a:t> in </a:t>
            </a:r>
            <a:r>
              <a:rPr lang="de-DE" dirty="0" err="1"/>
              <a:t>tariff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(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happening</a:t>
            </a:r>
            <a:r>
              <a:rPr lang="de-DE" dirty="0"/>
              <a:t> in Germany)</a:t>
            </a:r>
          </a:p>
          <a:p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spread</a:t>
            </a:r>
            <a:endParaRPr lang="de-DE" dirty="0"/>
          </a:p>
          <a:p>
            <a:r>
              <a:rPr lang="de-DE" dirty="0"/>
              <a:t>Upper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orientations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east</a:t>
            </a:r>
            <a:r>
              <a:rPr lang="de-DE" dirty="0"/>
              <a:t> and west </a:t>
            </a:r>
            <a:r>
              <a:rPr lang="de-DE" dirty="0" err="1"/>
              <a:t>matching</a:t>
            </a:r>
            <a:r>
              <a:rPr lang="de-DE" dirty="0"/>
              <a:t> power </a:t>
            </a:r>
            <a:r>
              <a:rPr lang="de-DE" dirty="0" err="1"/>
              <a:t>demands</a:t>
            </a:r>
            <a:endParaRPr lang="de-DE" dirty="0"/>
          </a:p>
          <a:p>
            <a:pPr lvl="1"/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multiple </a:t>
            </a:r>
            <a:r>
              <a:rPr lang="de-DE" dirty="0" err="1"/>
              <a:t>runs</a:t>
            </a:r>
            <a:r>
              <a:rPr lang="de-DE" dirty="0"/>
              <a:t> possible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</a:t>
            </a:r>
          </a:p>
        </p:txBody>
      </p:sp>
    </p:spTree>
    <p:extLst>
      <p:ext uri="{BB962C8B-B14F-4D97-AF65-F5344CB8AC3E}">
        <p14:creationId xmlns:p14="http://schemas.microsoft.com/office/powerpoint/2010/main" val="96390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power. </a:t>
            </a:r>
          </a:p>
          <a:p>
            <a:r>
              <a:rPr lang="de-DE" dirty="0" err="1"/>
              <a:t>Sight</a:t>
            </a:r>
            <a:r>
              <a:rPr lang="de-DE" dirty="0"/>
              <a:t> power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top </a:t>
            </a:r>
            <a:r>
              <a:rPr lang="de-DE" dirty="0" err="1"/>
              <a:t>right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143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Orientation in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narrow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</a:p>
          <a:p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east</a:t>
            </a:r>
            <a:r>
              <a:rPr lang="de-DE" dirty="0"/>
              <a:t> </a:t>
            </a:r>
          </a:p>
          <a:p>
            <a:r>
              <a:rPr lang="de-DE" dirty="0" err="1"/>
              <a:t>Stategy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Generate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power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morning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covering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charge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supply</a:t>
            </a:r>
            <a:r>
              <a:rPr lang="de-DE" dirty="0"/>
              <a:t> </a:t>
            </a:r>
            <a:r>
              <a:rPr lang="de-DE" dirty="0" err="1"/>
              <a:t>evening</a:t>
            </a:r>
            <a:r>
              <a:rPr lang="de-DE" dirty="0"/>
              <a:t> </a:t>
            </a:r>
            <a:r>
              <a:rPr lang="de-DE" dirty="0" err="1"/>
              <a:t>demand</a:t>
            </a:r>
            <a:endParaRPr lang="de-DE" dirty="0"/>
          </a:p>
          <a:p>
            <a:pPr lvl="0"/>
            <a:r>
              <a:rPr lang="de-DE" dirty="0"/>
              <a:t>All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707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Spread </a:t>
            </a:r>
            <a:r>
              <a:rPr lang="de-DE" dirty="0" err="1"/>
              <a:t>greater</a:t>
            </a:r>
            <a:endParaRPr lang="de-DE" dirty="0"/>
          </a:p>
          <a:p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panels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de-DE" dirty="0"/>
              <a:t>Spread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intense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0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and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PV do not match</a:t>
            </a:r>
          </a:p>
          <a:p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„</a:t>
            </a:r>
            <a:r>
              <a:rPr lang="de-DE" dirty="0" err="1"/>
              <a:t>losses</a:t>
            </a:r>
            <a:r>
              <a:rPr lang="de-DE" dirty="0"/>
              <a:t>“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selling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day</a:t>
            </a:r>
            <a:endParaRPr lang="de-DE" dirty="0"/>
          </a:p>
          <a:p>
            <a:r>
              <a:rPr lang="de-DE" dirty="0"/>
              <a:t>Ideal </a:t>
            </a:r>
            <a:r>
              <a:rPr lang="de-DE" dirty="0" err="1"/>
              <a:t>case</a:t>
            </a:r>
            <a:r>
              <a:rPr lang="de-DE" dirty="0"/>
              <a:t>: Power </a:t>
            </a:r>
            <a:r>
              <a:rPr lang="de-DE" dirty="0" err="1"/>
              <a:t>matches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-&gt; </a:t>
            </a:r>
            <a:r>
              <a:rPr lang="de-DE" dirty="0" err="1"/>
              <a:t>autarc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74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visible. </a:t>
            </a:r>
          </a:p>
          <a:p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unchanged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r>
              <a:rPr lang="de-DE" dirty="0" err="1"/>
              <a:t>Makes</a:t>
            </a:r>
            <a:r>
              <a:rPr lang="de-DE" dirty="0"/>
              <a:t> sense: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robust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/>
              <a:t>Edge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independant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754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Supply 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(</a:t>
            </a:r>
            <a:r>
              <a:rPr lang="de-DE" dirty="0" err="1"/>
              <a:t>close</a:t>
            </a:r>
            <a:r>
              <a:rPr lang="de-DE" dirty="0"/>
              <a:t> match)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occur</a:t>
            </a:r>
            <a:endParaRPr lang="de-DE" dirty="0"/>
          </a:p>
          <a:p>
            <a:r>
              <a:rPr lang="de-DE" dirty="0"/>
              <a:t>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tariffs</a:t>
            </a:r>
            <a:endParaRPr lang="de-DE" dirty="0"/>
          </a:p>
          <a:p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independant</a:t>
            </a:r>
            <a:endParaRPr lang="de-DE" dirty="0"/>
          </a:p>
          <a:p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options</a:t>
            </a:r>
            <a:endParaRPr lang="de-DE" dirty="0"/>
          </a:p>
          <a:p>
            <a:pPr lvl="1"/>
            <a:r>
              <a:rPr lang="de-DE" dirty="0"/>
              <a:t>Larger </a:t>
            </a:r>
            <a:r>
              <a:rPr lang="de-DE" dirty="0" err="1"/>
              <a:t>timespan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  <a:p>
            <a:pPr lvl="1"/>
            <a:r>
              <a:rPr lang="de-DE" dirty="0"/>
              <a:t>Tipping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lvl="1"/>
            <a:r>
              <a:rPr lang="de-DE" dirty="0"/>
              <a:t>NPV </a:t>
            </a:r>
            <a:r>
              <a:rPr lang="de-DE" dirty="0" err="1"/>
              <a:t>analysis</a:t>
            </a:r>
            <a:endParaRPr lang="de-DE" dirty="0"/>
          </a:p>
          <a:p>
            <a:pPr lvl="1"/>
            <a:r>
              <a:rPr lang="de-DE" dirty="0"/>
              <a:t>More </a:t>
            </a:r>
            <a:r>
              <a:rPr lang="de-DE" dirty="0" err="1"/>
              <a:t>generations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00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subsystems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next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56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Demand </a:t>
            </a:r>
            <a:r>
              <a:rPr lang="de-DE" dirty="0" err="1"/>
              <a:t>is</a:t>
            </a:r>
            <a:r>
              <a:rPr lang="de-DE" dirty="0"/>
              <a:t>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Demand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digitalized</a:t>
            </a:r>
            <a:r>
              <a:rPr lang="de-DE" dirty="0"/>
              <a:t> and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assumed</a:t>
            </a:r>
            <a:endParaRPr lang="de-DE" dirty="0"/>
          </a:p>
          <a:p>
            <a:r>
              <a:rPr lang="de-DE" dirty="0"/>
              <a:t>i.e. maximum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84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 err="1"/>
              <a:t>Angles</a:t>
            </a:r>
            <a:r>
              <a:rPr lang="de-DE" dirty="0"/>
              <a:t> </a:t>
            </a:r>
          </a:p>
          <a:p>
            <a:r>
              <a:rPr lang="de-DE" dirty="0"/>
              <a:t>Power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pmax</a:t>
            </a:r>
            <a:endParaRPr lang="de-DE" dirty="0"/>
          </a:p>
          <a:p>
            <a:pPr lvl="1"/>
            <a:r>
              <a:rPr lang="de-DE" dirty="0" err="1"/>
              <a:t>Pmax</a:t>
            </a:r>
            <a:r>
              <a:rPr lang="de-DE" dirty="0"/>
              <a:t> = power at </a:t>
            </a:r>
            <a:r>
              <a:rPr lang="de-DE" dirty="0" err="1"/>
              <a:t>perpendicular</a:t>
            </a:r>
            <a:r>
              <a:rPr lang="de-DE" dirty="0"/>
              <a:t> </a:t>
            </a:r>
            <a:r>
              <a:rPr lang="de-DE" dirty="0" err="1"/>
              <a:t>insolidation</a:t>
            </a:r>
            <a:r>
              <a:rPr lang="de-DE" dirty="0"/>
              <a:t> </a:t>
            </a:r>
            <a:r>
              <a:rPr lang="de-DE" dirty="0" err="1"/>
              <a:t>laying</a:t>
            </a:r>
            <a:r>
              <a:rPr lang="de-DE" dirty="0"/>
              <a:t> flat</a:t>
            </a:r>
          </a:p>
          <a:p>
            <a:pPr lvl="1"/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incidence</a:t>
            </a:r>
            <a:r>
              <a:rPr lang="de-DE" dirty="0"/>
              <a:t> angle</a:t>
            </a:r>
          </a:p>
          <a:p>
            <a:pPr lvl="1"/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atmosphere</a:t>
            </a:r>
            <a:r>
              <a:rPr lang="de-DE" dirty="0"/>
              <a:t> </a:t>
            </a:r>
            <a:r>
              <a:rPr lang="de-DE" dirty="0" err="1"/>
              <a:t>transmittance</a:t>
            </a:r>
            <a:endParaRPr lang="de-DE" dirty="0"/>
          </a:p>
          <a:p>
            <a:pPr lvl="0"/>
            <a:r>
              <a:rPr lang="de-DE" dirty="0"/>
              <a:t>Panel normal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904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Sun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  <a:p>
            <a:r>
              <a:rPr lang="de-DE" dirty="0" err="1"/>
              <a:t>Astropy</a:t>
            </a:r>
            <a:r>
              <a:rPr lang="de-DE" dirty="0"/>
              <a:t> </a:t>
            </a:r>
            <a:r>
              <a:rPr lang="de-DE" dirty="0" err="1"/>
              <a:t>powered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906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: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rays</a:t>
            </a:r>
            <a:r>
              <a:rPr lang="de-DE" dirty="0"/>
              <a:t> </a:t>
            </a:r>
            <a:r>
              <a:rPr lang="de-DE" dirty="0" err="1"/>
              <a:t>see</a:t>
            </a:r>
            <a:endParaRPr lang="de-DE" dirty="0"/>
          </a:p>
          <a:p>
            <a:pPr lvl="0"/>
            <a:r>
              <a:rPr lang="de-DE" dirty="0"/>
              <a:t>Proportional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3D </a:t>
            </a:r>
            <a:r>
              <a:rPr lang="de-DE" dirty="0" err="1"/>
              <a:t>algebra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43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transmittance</a:t>
            </a:r>
            <a:endParaRPr lang="de-DE" dirty="0"/>
          </a:p>
          <a:p>
            <a:r>
              <a:rPr lang="de-DE" dirty="0" err="1"/>
              <a:t>Transmittance</a:t>
            </a:r>
            <a:r>
              <a:rPr lang="de-DE" dirty="0"/>
              <a:t> </a:t>
            </a:r>
            <a:r>
              <a:rPr lang="de-DE" dirty="0" err="1"/>
              <a:t>inversely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Geometry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travel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40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Panel power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sensibility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Sun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horizon</a:t>
            </a:r>
            <a:endParaRPr lang="de-DE" dirty="0"/>
          </a:p>
          <a:p>
            <a:pPr lvl="1"/>
            <a:r>
              <a:rPr lang="de-DE" dirty="0"/>
              <a:t>Sun in </a:t>
            </a:r>
            <a:r>
              <a:rPr lang="de-DE" dirty="0" err="1"/>
              <a:t>from</a:t>
            </a:r>
            <a:endParaRPr lang="de-DE" dirty="0"/>
          </a:p>
          <a:p>
            <a:pPr lvl="0"/>
            <a:r>
              <a:rPr lang="de-DE" dirty="0"/>
              <a:t>Panel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promising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74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008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rgbClr val="1008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F07871B-3EA6-6642-374D-7E427C7B2BF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140591" y="63629"/>
            <a:ext cx="1925392" cy="762792"/>
          </a:xfrm>
          <a:prstGeom prst="rect">
            <a:avLst/>
          </a:prstGeom>
        </p:spPr>
      </p:pic>
      <p:sp>
        <p:nvSpPr>
          <p:cNvPr id="3" name="Google Shape;19;p4">
            <a:extLst>
              <a:ext uri="{FF2B5EF4-FFF2-40B4-BE49-F238E27FC236}">
                <a16:creationId xmlns:a16="http://schemas.microsoft.com/office/drawing/2014/main" id="{2B1A9D91-609E-E7AE-2705-A612084DDEF2}"/>
              </a:ext>
            </a:extLst>
          </p:cNvPr>
          <p:cNvSpPr txBox="1">
            <a:spLocks/>
          </p:cNvSpPr>
          <p:nvPr userDrawn="1"/>
        </p:nvSpPr>
        <p:spPr>
          <a:xfrm>
            <a:off x="125507" y="4672182"/>
            <a:ext cx="894047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cap="all">
                <a:solidFill>
                  <a:schemeClr val="bg1">
                    <a:lumMod val="65000"/>
                  </a:schemeClr>
                </a:solidFill>
                <a:latin typeface="Jost Medium" pitchFamily="2" charset="77"/>
                <a:ea typeface="Jost Medium" pitchFamily="2" charset="77"/>
              </a:rPr>
              <a:t>VÉL113F Design and Optimization                    </a:t>
            </a:r>
            <a:r>
              <a:rPr lang="de-DE" sz="1200" b="0" i="0" u="none" strike="noStrike">
                <a:solidFill>
                  <a:srgbClr val="10099F"/>
                </a:solidFill>
                <a:effectLst/>
                <a:latin typeface="Jost"/>
              </a:rPr>
              <a:t>Faculty of Industrial Engineering, Mechanical Engineering and Computer Science            </a:t>
            </a:r>
            <a:fld id="{00000000-1234-1234-1234-123412341234}" type="slidenum">
              <a:rPr lang="is" sz="1200" smtClean="0"/>
              <a:pPr/>
              <a:t>‹Nr.›</a:t>
            </a:fld>
            <a:r>
              <a:rPr lang="is" sz="1200"/>
              <a:t> </a:t>
            </a:r>
            <a:r>
              <a:rPr lang="de-DE" sz="1200" b="0" i="0" u="none" strike="noStrike">
                <a:solidFill>
                  <a:srgbClr val="212529"/>
                </a:solidFill>
                <a:effectLst/>
                <a:latin typeface="Jost"/>
              </a:rPr>
              <a:t>  </a:t>
            </a:r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F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49214" y="682411"/>
            <a:ext cx="6845571" cy="1932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 b="1" cap="small" dirty="0">
                <a:solidFill>
                  <a:schemeClr val="tx1"/>
                </a:solidFill>
              </a:rPr>
              <a:t>DESIGN AND OPTIMIZATION FINAL PROJECT</a:t>
            </a:r>
            <a:br>
              <a:rPr lang="en-GB" sz="2500" b="1" dirty="0">
                <a:solidFill>
                  <a:schemeClr val="tx1"/>
                </a:solidFill>
              </a:rPr>
            </a:br>
            <a:r>
              <a:rPr lang="en-US" sz="2500" cap="small" dirty="0">
                <a:solidFill>
                  <a:srgbClr val="10099F"/>
                </a:solidFill>
              </a:rPr>
              <a:t>PV Power Matching</a:t>
            </a:r>
            <a:endParaRPr lang="en-GB" sz="2500" cap="smal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4D522607-F9E8-78D5-8330-130B1A04D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60" y="2325447"/>
            <a:ext cx="7767996" cy="227649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is-I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and Optimization – VÉL113F</a:t>
            </a:r>
          </a:p>
          <a:p>
            <a:pPr>
              <a:defRPr/>
            </a:pPr>
            <a:endParaRPr lang="is-I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is-I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Leander Merbecks</a:t>
            </a:r>
          </a:p>
          <a:p>
            <a:pPr>
              <a:defRPr/>
            </a:pPr>
            <a:endParaRPr lang="is-I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is-I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21st November, 2024</a:t>
            </a:r>
          </a:p>
          <a:p>
            <a:endParaRPr lang="x-none" dirty="0">
              <a:latin typeface="Jost" pitchFamily="2" charset="77"/>
              <a:ea typeface="Jost" pitchFamily="2" charset="77"/>
            </a:endParaRPr>
          </a:p>
        </p:txBody>
      </p:sp>
      <p:pic>
        <p:nvPicPr>
          <p:cNvPr id="2" name="Grafik 1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D6D6AA4-4AC9-9476-DEDF-D6A2B192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92BB7-B157-E9DD-F3E5-0847DF9F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Photovoltaic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989481-D952-2E7D-2D66-77A727F8FA18}"/>
                  </a:ext>
                </a:extLst>
              </p:cNvPr>
              <p:cNvSpPr txBox="1"/>
              <p:nvPr/>
            </p:nvSpPr>
            <p:spPr>
              <a:xfrm>
                <a:off x="108472" y="2571750"/>
                <a:ext cx="4572000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9989481-D952-2E7D-2D66-77A727F8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2" y="2571750"/>
                <a:ext cx="4572000" cy="533288"/>
              </a:xfrm>
              <a:prstGeom prst="rect">
                <a:avLst/>
              </a:prstGeom>
              <a:blipFill>
                <a:blip r:embed="rId3"/>
                <a:stretch>
                  <a:fillRect t="-135632" b="-208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65BDF8CA-2DAF-D74A-78D3-0C56DAA4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5230"/>
            <a:ext cx="3899648" cy="3333245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A8A2AFC1-EF74-0BDE-C336-69F142CC2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B169A2A-8DB4-4FDD-77DF-4D557B83FCC9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7C8E70D-4153-BF81-0938-B9FB422A41FF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DD48577-69C0-CE66-1632-C4440BD011E5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0229AAE-C2B8-4755-4A68-1C2B524F05F4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B2C8398-096A-9CCC-87B5-64A2D66B9625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B929EEA-8D40-5CAE-5A9A-8B46DEBDD577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C3E8F1D-97D9-7720-2F34-A87D589ACE1D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D517DB25-6A10-0AE5-82FD-45CE1561400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0A160CB7-6E9E-C394-60A9-F6FBB3B147E3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0B54D603-9EB7-ED22-4124-14A4492326AB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463178BC-D1B5-751E-210E-23A53CA1AE31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7F00A3F0-543A-C06B-DEBE-C4CF1C015284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A0D4DA51-EC80-92EC-FE09-37C60AD735A0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177F40D3-E51F-0607-E9A3-B92B1C615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2FB8A4EF-4F64-3161-1B27-565884C501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637350D3-4573-DAD8-15D3-EED96EEAE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BE2537B1-6058-17AA-3EED-A31A3E7283B2}"/>
              </a:ext>
            </a:extLst>
          </p:cNvPr>
          <p:cNvSpPr/>
          <p:nvPr/>
        </p:nvSpPr>
        <p:spPr>
          <a:xfrm>
            <a:off x="5715557" y="492954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47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39555-D715-457C-D632-737F293D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Battery</a:t>
            </a:r>
            <a:r>
              <a:rPr lang="de-DE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F11C8E-B267-DB7A-A50D-6518B24139E1}"/>
                  </a:ext>
                </a:extLst>
              </p:cNvPr>
              <p:cNvSpPr txBox="1"/>
              <p:nvPr/>
            </p:nvSpPr>
            <p:spPr>
              <a:xfrm>
                <a:off x="233082" y="1147482"/>
                <a:ext cx="21724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5F11C8E-B267-DB7A-A50D-6518B2413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82" y="1147482"/>
                <a:ext cx="21724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9DE210A-344C-EB36-12D5-B8407F76C710}"/>
                  </a:ext>
                </a:extLst>
              </p:cNvPr>
              <p:cNvSpPr txBox="1"/>
              <p:nvPr/>
            </p:nvSpPr>
            <p:spPr>
              <a:xfrm>
                <a:off x="183777" y="2063012"/>
                <a:ext cx="12759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9DE210A-344C-EB36-12D5-B8407F76C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7" y="2063012"/>
                <a:ext cx="127597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A72C29A-D0F3-E46F-2C23-F70D5B52F94A}"/>
                  </a:ext>
                </a:extLst>
              </p:cNvPr>
              <p:cNvSpPr txBox="1"/>
              <p:nvPr/>
            </p:nvSpPr>
            <p:spPr>
              <a:xfrm>
                <a:off x="167341" y="1437630"/>
                <a:ext cx="2584824" cy="339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𝑝𝑜𝑡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2A72C29A-D0F3-E46F-2C23-F70D5B52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1" y="1437630"/>
                <a:ext cx="2584824" cy="339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3E5F967-17E6-8B24-5BCB-19C9DF345792}"/>
                  </a:ext>
                </a:extLst>
              </p:cNvPr>
              <p:cNvSpPr txBox="1"/>
              <p:nvPr/>
            </p:nvSpPr>
            <p:spPr>
              <a:xfrm>
                <a:off x="59764" y="1783020"/>
                <a:ext cx="1748118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𝑝𝑜𝑡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3E5F967-17E6-8B24-5BCB-19C9DF345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4" y="1783020"/>
                <a:ext cx="1748118" cy="324384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3563762-24BB-2DB3-759D-33C1CCCDA173}"/>
                  </a:ext>
                </a:extLst>
              </p:cNvPr>
              <p:cNvSpPr txBox="1"/>
              <p:nvPr/>
            </p:nvSpPr>
            <p:spPr>
              <a:xfrm>
                <a:off x="477192" y="2348627"/>
                <a:ext cx="2805953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3563762-24BB-2DB3-759D-33C1CCCD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92" y="2348627"/>
                <a:ext cx="2805953" cy="335476"/>
              </a:xfrm>
              <a:prstGeom prst="rect">
                <a:avLst/>
              </a:prstGeom>
              <a:blipFill>
                <a:blip r:embed="rId7"/>
                <a:stretch>
                  <a:fillRect t="-136364" r="-13449" b="-2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2CC681C-6660-3E60-3A96-4CC6BC1EA323}"/>
                  </a:ext>
                </a:extLst>
              </p:cNvPr>
              <p:cNvSpPr txBox="1"/>
              <p:nvPr/>
            </p:nvSpPr>
            <p:spPr>
              <a:xfrm>
                <a:off x="59764" y="2650781"/>
                <a:ext cx="457200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2CC681C-6660-3E60-3A96-4CC6BC1EA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4" y="2650781"/>
                <a:ext cx="4572000" cy="572914"/>
              </a:xfrm>
              <a:prstGeom prst="rect">
                <a:avLst/>
              </a:prstGeom>
              <a:blipFill>
                <a:blip r:embed="rId8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B76EA66-A771-BBCC-BD4F-C1A901095282}"/>
                  </a:ext>
                </a:extLst>
              </p:cNvPr>
              <p:cNvSpPr txBox="1"/>
              <p:nvPr/>
            </p:nvSpPr>
            <p:spPr>
              <a:xfrm>
                <a:off x="-1407459" y="3184625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B76EA66-A771-BBCC-BD4F-C1A901095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7459" y="3184625"/>
                <a:ext cx="45720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5DF1A8-626E-1EB1-697B-9A30EC73C2B1}"/>
                  </a:ext>
                </a:extLst>
              </p:cNvPr>
              <p:cNvSpPr txBox="1"/>
              <p:nvPr/>
            </p:nvSpPr>
            <p:spPr>
              <a:xfrm>
                <a:off x="-110564" y="3446231"/>
                <a:ext cx="5277222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5DF1A8-626E-1EB1-697B-9A30EC73C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564" y="3446231"/>
                <a:ext cx="5277222" cy="1053494"/>
              </a:xfrm>
              <a:prstGeom prst="rect">
                <a:avLst/>
              </a:prstGeom>
              <a:blipFill>
                <a:blip r:embed="rId10"/>
                <a:stretch>
                  <a:fillRect t="-97688" b="-143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fik 19">
            <a:extLst>
              <a:ext uri="{FF2B5EF4-FFF2-40B4-BE49-F238E27FC236}">
                <a16:creationId xmlns:a16="http://schemas.microsoft.com/office/drawing/2014/main" id="{8DD325B2-D7B0-756A-9874-5419E1D2F9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719997"/>
            <a:ext cx="3910330" cy="2929255"/>
          </a:xfrm>
          <a:prstGeom prst="rect">
            <a:avLst/>
          </a:prstGeom>
        </p:spPr>
      </p:pic>
      <p:pic>
        <p:nvPicPr>
          <p:cNvPr id="21" name="Grafik 20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387C0C-93AE-1098-9CE7-896B378B6F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1B71D54-EF7C-D269-367A-7DA23C39B7B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5845222-9B38-B151-72CC-6C77E19FF5D9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C83FBEA-C472-DA44-2B69-D65BCF852F4B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3DF4AE3-EE61-6ACA-F1F5-BDE3C0DCAE25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0838EDDE-CBC1-6758-86DC-F31E868110A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A884635-72A7-008E-14D4-9180C848FEA4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4943BB83-5B07-FE78-72E3-AE8D1A26A723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7342073C-2699-C1C7-CAA6-48CFDCAAA624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39BFCCAB-C9B4-E214-08B6-3C74843CB9FA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B7B491BE-2D61-0A6D-44BE-3BE772C98C1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32" name="Gruppieren 31">
                  <a:extLst>
                    <a:ext uri="{FF2B5EF4-FFF2-40B4-BE49-F238E27FC236}">
                      <a16:creationId xmlns:a16="http://schemas.microsoft.com/office/drawing/2014/main" id="{9B862229-5537-BA88-9FE2-F72EFAE5327F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33" name="Rechteck 32">
                    <a:extLst>
                      <a:ext uri="{FF2B5EF4-FFF2-40B4-BE49-F238E27FC236}">
                        <a16:creationId xmlns:a16="http://schemas.microsoft.com/office/drawing/2014/main" id="{3CAA9DDF-EF50-7E9C-CF71-65BB6B597E72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34" name="Gruppieren 33">
                    <a:extLst>
                      <a:ext uri="{FF2B5EF4-FFF2-40B4-BE49-F238E27FC236}">
                        <a16:creationId xmlns:a16="http://schemas.microsoft.com/office/drawing/2014/main" id="{A3CD8134-FB60-060A-1A97-FCA2FD3B7AD9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35" name="Rechteck 34">
                      <a:extLst>
                        <a:ext uri="{FF2B5EF4-FFF2-40B4-BE49-F238E27FC236}">
                          <a16:creationId xmlns:a16="http://schemas.microsoft.com/office/drawing/2014/main" id="{78CE07AA-E8BF-995D-AF6B-3C5C7D524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Rechteck 35">
                      <a:extLst>
                        <a:ext uri="{FF2B5EF4-FFF2-40B4-BE49-F238E27FC236}">
                          <a16:creationId xmlns:a16="http://schemas.microsoft.com/office/drawing/2014/main" id="{6CBB0255-59BC-2624-953F-475C7CDA6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" name="Rechteck 36">
                      <a:extLst>
                        <a:ext uri="{FF2B5EF4-FFF2-40B4-BE49-F238E27FC236}">
                          <a16:creationId xmlns:a16="http://schemas.microsoft.com/office/drawing/2014/main" id="{79031AA2-673A-12EE-5C22-80C2E5B48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7282CF81-E9B0-FE9D-32C1-CE01069DC97F}"/>
              </a:ext>
            </a:extLst>
          </p:cNvPr>
          <p:cNvSpPr/>
          <p:nvPr/>
        </p:nvSpPr>
        <p:spPr>
          <a:xfrm>
            <a:off x="6162855" y="49627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Tabelle 38">
                <a:extLst>
                  <a:ext uri="{FF2B5EF4-FFF2-40B4-BE49-F238E27FC236}">
                    <a16:creationId xmlns:a16="http://schemas.microsoft.com/office/drawing/2014/main" id="{751F138C-1E3D-FDBC-1C12-19EA4C5C4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09075"/>
                  </p:ext>
                </p:extLst>
              </p:nvPr>
            </p:nvGraphicFramePr>
            <p:xfrm>
              <a:off x="2902799" y="999655"/>
              <a:ext cx="2434717" cy="7777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5776">
                      <a:extLst>
                        <a:ext uri="{9D8B030D-6E8A-4147-A177-3AD203B41FA5}">
                          <a16:colId xmlns:a16="http://schemas.microsoft.com/office/drawing/2014/main" val="55431973"/>
                        </a:ext>
                      </a:extLst>
                    </a:gridCol>
                    <a:gridCol w="1208941">
                      <a:extLst>
                        <a:ext uri="{9D8B030D-6E8A-4147-A177-3AD203B41FA5}">
                          <a16:colId xmlns:a16="http://schemas.microsoft.com/office/drawing/2014/main" val="2893834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Property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03488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Capacity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𝑩</m:t>
                                  </m:r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5 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𝑘𝑊h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7893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Maximum power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𝑩</m:t>
                                  </m:r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𝑘𝑊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21856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Tabelle 38">
                <a:extLst>
                  <a:ext uri="{FF2B5EF4-FFF2-40B4-BE49-F238E27FC236}">
                    <a16:creationId xmlns:a16="http://schemas.microsoft.com/office/drawing/2014/main" id="{751F138C-1E3D-FDBC-1C12-19EA4C5C46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09075"/>
                  </p:ext>
                </p:extLst>
              </p:nvPr>
            </p:nvGraphicFramePr>
            <p:xfrm>
              <a:off x="2902799" y="999655"/>
              <a:ext cx="2434717" cy="77774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225776">
                      <a:extLst>
                        <a:ext uri="{9D8B030D-6E8A-4147-A177-3AD203B41FA5}">
                          <a16:colId xmlns:a16="http://schemas.microsoft.com/office/drawing/2014/main" val="55431973"/>
                        </a:ext>
                      </a:extLst>
                    </a:gridCol>
                    <a:gridCol w="1208941">
                      <a:extLst>
                        <a:ext uri="{9D8B030D-6E8A-4147-A177-3AD203B41FA5}">
                          <a16:colId xmlns:a16="http://schemas.microsoft.com/office/drawing/2014/main" val="28938340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Property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034887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98" t="-100000" r="-100000" b="-2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508" t="-100000" r="-1005" b="-2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789362"/>
                      </a:ext>
                    </a:extLst>
                  </a:tr>
                  <a:tr h="37388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498" t="-119355" r="-100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1508" t="-119355" r="-100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1856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206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40F83-29AA-E470-168D-533A2214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Supply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D18A073-9549-58FC-773A-37FD03618DF8}"/>
                  </a:ext>
                </a:extLst>
              </p:cNvPr>
              <p:cNvSpPr txBox="1"/>
              <p:nvPr/>
            </p:nvSpPr>
            <p:spPr>
              <a:xfrm>
                <a:off x="-140745" y="2912418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𝑃𝑉𝑆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D18A073-9549-58FC-773A-37FD03618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745" y="2912418"/>
                <a:ext cx="4572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369A6D90-22CA-7252-52EB-95910978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95" y="1741915"/>
            <a:ext cx="3921760" cy="2956560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068E617C-FB85-83A0-6197-8A9E09B27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F8A26D-85F0-B467-2D40-15795985D812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B0F9F58-FF50-EA94-A9FD-BB02535065F9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52521D3-FE60-A037-8AF3-9C2B48DE50E8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F2A7D29-A4FF-7C8E-6D8D-FB27E6387AB6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61012D0-AB6D-EECD-488A-77CDC822098F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9E8A1E0C-DBAB-6D02-CB2A-72D0C348A416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6D6F8FC-55C9-042C-5243-56882105604D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657C2E9C-5369-2EC6-C590-E5E221C3C5BC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410511FE-412D-6E5D-D2D3-12D02B2081F6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C6192033-9477-6098-12C2-693E8AA88A3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56CBA1B0-CD42-B67D-8B87-9619CEEA55E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175739C2-330F-3479-2A47-9164E6DCC2D3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04CCC207-3C32-F670-C0D3-1B270A2A5A3B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AB564206-089B-8785-B78C-C44953211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11049353-44CA-0F77-9742-30397F856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D5400353-411B-542D-77A8-14718A96B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1C21CD1C-7106-58E2-A1B3-5F3E82516159}"/>
              </a:ext>
            </a:extLst>
          </p:cNvPr>
          <p:cNvSpPr/>
          <p:nvPr/>
        </p:nvSpPr>
        <p:spPr>
          <a:xfrm>
            <a:off x="5948971" y="706783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16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7764F-9AE9-5A54-BC8E-D8C6E8AA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Grid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9628423-008B-0F86-07B1-6A2718910874}"/>
                  </a:ext>
                </a:extLst>
              </p:cNvPr>
              <p:cNvSpPr txBox="1"/>
              <p:nvPr/>
            </p:nvSpPr>
            <p:spPr>
              <a:xfrm>
                <a:off x="0" y="2785680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sepChr m:val=","/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e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99628423-008B-0F86-07B1-6A271891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5680"/>
                <a:ext cx="4572000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A322FB01-7FB1-8BCC-56DD-875B1639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87580"/>
            <a:ext cx="3992880" cy="3010895"/>
          </a:xfrm>
          <a:prstGeom prst="rect">
            <a:avLst/>
          </a:prstGeom>
        </p:spPr>
      </p:pic>
      <p:pic>
        <p:nvPicPr>
          <p:cNvPr id="7" name="Grafik 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50ED84B-0D1F-CB19-40C3-B4E8F3721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B16B174-8506-3A29-EAD6-B84F5C9445F2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302517B-557B-8DCE-125C-58EFDDF32AEC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0B9BE3-99B7-9F1F-430A-7B5A1ADA164C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D63092A-1297-2BAB-8854-33092B3910E4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180B8976-055E-F5C8-A762-AE532B0696F0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50E50110-0B86-1928-9B6C-87CA7688BC8E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9E1C67A0-0562-25E5-AFE7-EDFE2B21A9BF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A6A9D3DA-C0BE-7CAD-90FE-864FAE23609F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56394C0D-B49B-A775-766C-FE2EADDBCB84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983F71E6-D31A-6F46-C04D-7AEC69803AB8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8" name="Gruppieren 17">
                  <a:extLst>
                    <a:ext uri="{FF2B5EF4-FFF2-40B4-BE49-F238E27FC236}">
                      <a16:creationId xmlns:a16="http://schemas.microsoft.com/office/drawing/2014/main" id="{D76271CD-4ADE-21D6-2A16-38D24DAE0D24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32C55461-B7D4-F642-19D6-4CD71BD58F55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0" name="Gruppieren 19">
                    <a:extLst>
                      <a:ext uri="{FF2B5EF4-FFF2-40B4-BE49-F238E27FC236}">
                        <a16:creationId xmlns:a16="http://schemas.microsoft.com/office/drawing/2014/main" id="{64874B7F-CC85-DC48-E28A-0EF2D24D5752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1" name="Rechteck 20">
                      <a:extLst>
                        <a:ext uri="{FF2B5EF4-FFF2-40B4-BE49-F238E27FC236}">
                          <a16:creationId xmlns:a16="http://schemas.microsoft.com/office/drawing/2014/main" id="{E6CC8E92-727C-5225-27F1-EE89C9547D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C82B79CC-0D9E-DEA0-D79E-5B5238428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1E706544-B781-1DE3-EEA8-EBD3203B3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9A983841-E6CF-8EDD-1D37-5451233197DA}"/>
              </a:ext>
            </a:extLst>
          </p:cNvPr>
          <p:cNvSpPr/>
          <p:nvPr/>
        </p:nvSpPr>
        <p:spPr>
          <a:xfrm>
            <a:off x="6162855" y="915695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78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53605-F986-FD36-4283-B4EB46B1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Optimization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AB11B8A7-122B-5F24-CBF3-1FF6B06F5E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funciton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𝝓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𝝉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𝝓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𝝉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𝑖𝑓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𝝉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&gt;0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, 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𝝓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𝝉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e>
                    </m:nary>
                  </m:oMath>
                </a14:m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AB11B8A7-122B-5F24-CBF3-1FF6B06F5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214EAA6-3F5C-C158-9B4F-D7D80C32A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291766"/>
                  </p:ext>
                </p:extLst>
              </p:nvPr>
            </p:nvGraphicFramePr>
            <p:xfrm>
              <a:off x="776859" y="2677414"/>
              <a:ext cx="3591941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6821">
                      <a:extLst>
                        <a:ext uri="{9D8B030D-6E8A-4147-A177-3AD203B41FA5}">
                          <a16:colId xmlns:a16="http://schemas.microsoft.com/office/drawing/2014/main" val="2795456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531051253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392691192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Decision 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Lower bound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Upper bound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858161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≤360°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𝝓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7055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≤90° ∀</m:t>
                                </m:r>
                                <m:sSub>
                                  <m:sSubPr>
                                    <m:ctrlPr>
                                      <a:rPr lang="de-DE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12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92341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</m:oMath>
                            </m:oMathPara>
                          </a14:m>
                          <a:endParaRPr lang="de-DE" sz="12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𝜅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22288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e 5">
                <a:extLst>
                  <a:ext uri="{FF2B5EF4-FFF2-40B4-BE49-F238E27FC236}">
                    <a16:creationId xmlns:a16="http://schemas.microsoft.com/office/drawing/2014/main" id="{6214EAA6-3F5C-C158-9B4F-D7D80C32A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5291766"/>
                  </p:ext>
                </p:extLst>
              </p:nvPr>
            </p:nvGraphicFramePr>
            <p:xfrm>
              <a:off x="776859" y="2677414"/>
              <a:ext cx="3591941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6821">
                      <a:extLst>
                        <a:ext uri="{9D8B030D-6E8A-4147-A177-3AD203B41FA5}">
                          <a16:colId xmlns:a16="http://schemas.microsoft.com/office/drawing/2014/main" val="2795456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3531051253"/>
                        </a:ext>
                      </a:extLst>
                    </a:gridCol>
                    <a:gridCol w="1402080">
                      <a:extLst>
                        <a:ext uri="{9D8B030D-6E8A-4147-A177-3AD203B41FA5}">
                          <a16:colId xmlns:a16="http://schemas.microsoft.com/office/drawing/2014/main" val="392691192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Decision 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Lower bound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Upper bound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858161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188889" r="-397479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188889" r="-96266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188889" r="-870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670550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281081" r="-397479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281081" r="-96266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281081" r="-870" b="-1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923414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391667" r="-397479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93" t="-391667" r="-96266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957" t="-391667" r="-870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22288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937D714-5158-1285-F7B1-8F657764C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67437"/>
                  </p:ext>
                </p:extLst>
              </p:nvPr>
            </p:nvGraphicFramePr>
            <p:xfrm>
              <a:off x="4775202" y="2472055"/>
              <a:ext cx="381300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096603">
                      <a:extLst>
                        <a:ext uri="{9D8B030D-6E8A-4147-A177-3AD203B41FA5}">
                          <a16:colId xmlns:a16="http://schemas.microsoft.com/office/drawing/2014/main" val="1444749026"/>
                        </a:ext>
                      </a:extLst>
                    </a:gridCol>
                    <a:gridCol w="716402">
                      <a:extLst>
                        <a:ext uri="{9D8B030D-6E8A-4147-A177-3AD203B41FA5}">
                          <a16:colId xmlns:a16="http://schemas.microsoft.com/office/drawing/2014/main" val="5084491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895131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generations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𝑮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9158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Individuals per population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500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7398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Tournament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80%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52184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Crossover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𝒄𝒐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80%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3709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Mutation probability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7.5%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829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Maximum number of panels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87458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real variables per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sz="1200" b="1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3066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integer variables per individual 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8250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>
                <a:extLst>
                  <a:ext uri="{FF2B5EF4-FFF2-40B4-BE49-F238E27FC236}">
                    <a16:creationId xmlns:a16="http://schemas.microsoft.com/office/drawing/2014/main" id="{0937D714-5158-1285-F7B1-8F657764C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67437"/>
                  </p:ext>
                </p:extLst>
              </p:nvPr>
            </p:nvGraphicFramePr>
            <p:xfrm>
              <a:off x="4775202" y="2472055"/>
              <a:ext cx="3813005" cy="195072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3096603">
                      <a:extLst>
                        <a:ext uri="{9D8B030D-6E8A-4147-A177-3AD203B41FA5}">
                          <a16:colId xmlns:a16="http://schemas.microsoft.com/office/drawing/2014/main" val="1444749026"/>
                        </a:ext>
                      </a:extLst>
                    </a:gridCol>
                    <a:gridCol w="716402">
                      <a:extLst>
                        <a:ext uri="{9D8B030D-6E8A-4147-A177-3AD203B41FA5}">
                          <a16:colId xmlns:a16="http://schemas.microsoft.com/office/drawing/2014/main" val="508449137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Parameter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3895131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102778" r="-23622" b="-7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102778" r="-1695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915809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197297" r="-23622" b="-6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197297" r="-1695" b="-61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273986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305556" r="-23622" b="-5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305556" r="-1695" b="-5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521848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394595" r="-23622" b="-4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394595" r="-1695" b="-416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37097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508333" r="-23622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508333" r="-1695" b="-3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68290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608333" r="-23622" b="-2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608333" r="-1695" b="-2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74580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7" t="-689189" r="-23622" b="-1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689189" r="-1695" b="-1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306666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Number of integer variables per individual </a:t>
                          </a:r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31356" t="-811111" r="-169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82507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8D2740ED-CFA7-C5A9-4F0D-9655ED520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53E4F-23F8-B29C-2C73-4B851EA5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Results</a:t>
            </a:r>
            <a:r>
              <a:rPr lang="de-DE" sz="2400" dirty="0"/>
              <a:t> – System w/o </a:t>
            </a:r>
            <a:r>
              <a:rPr lang="de-DE" sz="2400" dirty="0" err="1"/>
              <a:t>battery</a:t>
            </a:r>
            <a:br>
              <a:rPr lang="de-DE" sz="2400" dirty="0"/>
            </a:br>
            <a:r>
              <a:rPr lang="de-DE" sz="2400" dirty="0"/>
              <a:t>Statistical </a:t>
            </a:r>
            <a:r>
              <a:rPr lang="de-DE" sz="2400" dirty="0" err="1"/>
              <a:t>runs</a:t>
            </a: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FA4D70-B62A-09AE-2A67-6B5A2FEB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861" y="1452880"/>
            <a:ext cx="4323139" cy="324559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7E2F0E1-8F8D-7E9A-43D9-D572D4D78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452880"/>
            <a:ext cx="4323139" cy="3245595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F8C13C9-6B5C-4AF2-DED1-589D5759B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4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1AB0B-CB03-5D84-F889-58F26D90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Results</a:t>
            </a:r>
            <a:r>
              <a:rPr lang="de-DE" sz="2400" dirty="0"/>
              <a:t> – System w/o </a:t>
            </a:r>
            <a:r>
              <a:rPr lang="de-DE" sz="2400" dirty="0" err="1"/>
              <a:t>battery</a:t>
            </a:r>
            <a:br>
              <a:rPr lang="de-DE" sz="2400" dirty="0"/>
            </a:br>
            <a:r>
              <a:rPr lang="de-DE" sz="2400" dirty="0"/>
              <a:t>Different </a:t>
            </a:r>
            <a:r>
              <a:rPr lang="de-DE" sz="2400" dirty="0" err="1"/>
              <a:t>costs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672E2D-00BA-7DB8-172D-E11CDC45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087" y="1331171"/>
            <a:ext cx="5603826" cy="3367304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CE3377A5-310E-D2E0-BF75-A83A27DB9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8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97C8-FAF8-AEB0-49C7-FDA5230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9DDD6-EB98-9D34-859D-C5F0FA16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w/o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EB9C09-3D45-AFAB-6C64-78C776D9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7255" y="1385205"/>
            <a:ext cx="5569490" cy="3313270"/>
          </a:xfrm>
          <a:prstGeom prst="rect">
            <a:avLst/>
          </a:prstGeom>
        </p:spPr>
      </p:pic>
      <p:pic>
        <p:nvPicPr>
          <p:cNvPr id="3" name="Grafik 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E3BFCF3-C474-2115-265B-1D1EE0033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B77AC-1B46-434C-2E33-B19A2845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Statistical </a:t>
            </a:r>
            <a:r>
              <a:rPr lang="de-DE" sz="2800" dirty="0" err="1"/>
              <a:t>runs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5C3B51-D332-F3C7-61C4-34CAA35DC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027" y="1579881"/>
            <a:ext cx="4153973" cy="31185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DFEE76-39A0-AD5F-A740-4DD155395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579882"/>
            <a:ext cx="4248813" cy="3118594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F3404E6-CA29-D58D-E74B-B7A3B14FF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72170-AE5B-6EDD-AACF-01189725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8997868-DE58-76BC-4696-7DEA2DCCC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000" y="1239579"/>
            <a:ext cx="5842000" cy="3458896"/>
          </a:xfrm>
          <a:prstGeom prst="rect">
            <a:avLst/>
          </a:prstGeom>
        </p:spPr>
      </p:pic>
      <p:pic>
        <p:nvPicPr>
          <p:cNvPr id="6" name="Grafik 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4437C469-D64B-200C-651B-13A24900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7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A6453-6974-ADCF-14E3-DADD2F6E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Motivation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67EDB3-3039-D1E7-DA0E-1652F09CBA76}"/>
              </a:ext>
            </a:extLst>
          </p:cNvPr>
          <p:cNvGrpSpPr/>
          <p:nvPr/>
        </p:nvGrpSpPr>
        <p:grpSpPr>
          <a:xfrm>
            <a:off x="1171388" y="1769035"/>
            <a:ext cx="2617694" cy="1870636"/>
            <a:chOff x="1171388" y="1769035"/>
            <a:chExt cx="2617694" cy="1870636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94FB83C0-4078-AC5B-CED4-EE5365DFDD27}"/>
                </a:ext>
              </a:extLst>
            </p:cNvPr>
            <p:cNvCxnSpPr/>
            <p:nvPr/>
          </p:nvCxnSpPr>
          <p:spPr>
            <a:xfrm>
              <a:off x="1171388" y="3639671"/>
              <a:ext cx="26176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EC5951B-55E9-674C-5DE0-35B486910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1388" y="1769035"/>
              <a:ext cx="0" cy="187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FD9A3FE-BCFE-58B9-A52A-42518612AB0A}"/>
              </a:ext>
            </a:extLst>
          </p:cNvPr>
          <p:cNvGrpSpPr/>
          <p:nvPr/>
        </p:nvGrpSpPr>
        <p:grpSpPr>
          <a:xfrm>
            <a:off x="4927600" y="1769035"/>
            <a:ext cx="2617694" cy="1870636"/>
            <a:chOff x="4927600" y="1769035"/>
            <a:chExt cx="2617694" cy="1870636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5540702-2238-16D8-A82E-293962E30195}"/>
                </a:ext>
              </a:extLst>
            </p:cNvPr>
            <p:cNvCxnSpPr/>
            <p:nvPr/>
          </p:nvCxnSpPr>
          <p:spPr>
            <a:xfrm>
              <a:off x="4927600" y="3639671"/>
              <a:ext cx="26176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0F2BF2B5-D8F8-F3F4-2056-48A36B49F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600" y="1769035"/>
              <a:ext cx="0" cy="187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4674F58-9EF5-FC58-04C9-4C901A4C3F63}"/>
              </a:ext>
            </a:extLst>
          </p:cNvPr>
          <p:cNvSpPr/>
          <p:nvPr/>
        </p:nvSpPr>
        <p:spPr>
          <a:xfrm>
            <a:off x="1159435" y="2378591"/>
            <a:ext cx="2456328" cy="950303"/>
          </a:xfrm>
          <a:custGeom>
            <a:avLst/>
            <a:gdLst>
              <a:gd name="connsiteX0" fmla="*/ 0 w 2169459"/>
              <a:gd name="connsiteY0" fmla="*/ 872609 h 950303"/>
              <a:gd name="connsiteX1" fmla="*/ 490071 w 2169459"/>
              <a:gd name="connsiteY1" fmla="*/ 693315 h 950303"/>
              <a:gd name="connsiteX2" fmla="*/ 705224 w 2169459"/>
              <a:gd name="connsiteY2" fmla="*/ 107621 h 950303"/>
              <a:gd name="connsiteX3" fmla="*/ 1105647 w 2169459"/>
              <a:gd name="connsiteY3" fmla="*/ 346680 h 950303"/>
              <a:gd name="connsiteX4" fmla="*/ 1105647 w 2169459"/>
              <a:gd name="connsiteY4" fmla="*/ 346680 h 950303"/>
              <a:gd name="connsiteX5" fmla="*/ 1338730 w 2169459"/>
              <a:gd name="connsiteY5" fmla="*/ 597691 h 950303"/>
              <a:gd name="connsiteX6" fmla="*/ 1697318 w 2169459"/>
              <a:gd name="connsiteY6" fmla="*/ 44 h 950303"/>
              <a:gd name="connsiteX7" fmla="*/ 1882589 w 2169459"/>
              <a:gd name="connsiteY7" fmla="*/ 567809 h 950303"/>
              <a:gd name="connsiteX8" fmla="*/ 2169459 w 2169459"/>
              <a:gd name="connsiteY8" fmla="*/ 950303 h 950303"/>
              <a:gd name="connsiteX9" fmla="*/ 2169459 w 2169459"/>
              <a:gd name="connsiteY9" fmla="*/ 950303 h 95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9459" h="950303">
                <a:moveTo>
                  <a:pt x="0" y="872609"/>
                </a:moveTo>
                <a:cubicBezTo>
                  <a:pt x="186267" y="846711"/>
                  <a:pt x="372534" y="820813"/>
                  <a:pt x="490071" y="693315"/>
                </a:cubicBezTo>
                <a:cubicBezTo>
                  <a:pt x="607608" y="565817"/>
                  <a:pt x="602628" y="165393"/>
                  <a:pt x="705224" y="107621"/>
                </a:cubicBezTo>
                <a:cubicBezTo>
                  <a:pt x="807820" y="49849"/>
                  <a:pt x="1105647" y="346680"/>
                  <a:pt x="1105647" y="346680"/>
                </a:cubicBezTo>
                <a:lnTo>
                  <a:pt x="1105647" y="346680"/>
                </a:lnTo>
                <a:cubicBezTo>
                  <a:pt x="1144494" y="388515"/>
                  <a:pt x="1240118" y="655464"/>
                  <a:pt x="1338730" y="597691"/>
                </a:cubicBezTo>
                <a:cubicBezTo>
                  <a:pt x="1437342" y="539918"/>
                  <a:pt x="1606675" y="5024"/>
                  <a:pt x="1697318" y="44"/>
                </a:cubicBezTo>
                <a:cubicBezTo>
                  <a:pt x="1787961" y="-4936"/>
                  <a:pt x="1803899" y="409432"/>
                  <a:pt x="1882589" y="567809"/>
                </a:cubicBezTo>
                <a:cubicBezTo>
                  <a:pt x="1961279" y="726186"/>
                  <a:pt x="2169459" y="950303"/>
                  <a:pt x="2169459" y="950303"/>
                </a:cubicBezTo>
                <a:lnTo>
                  <a:pt x="2169459" y="95030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DC3A3E74-9F10-91AE-9FDD-835279F3DA2F}"/>
              </a:ext>
            </a:extLst>
          </p:cNvPr>
          <p:cNvSpPr/>
          <p:nvPr/>
        </p:nvSpPr>
        <p:spPr>
          <a:xfrm>
            <a:off x="4915646" y="2378591"/>
            <a:ext cx="2456328" cy="950303"/>
          </a:xfrm>
          <a:custGeom>
            <a:avLst/>
            <a:gdLst>
              <a:gd name="connsiteX0" fmla="*/ 0 w 2169459"/>
              <a:gd name="connsiteY0" fmla="*/ 872609 h 950303"/>
              <a:gd name="connsiteX1" fmla="*/ 490071 w 2169459"/>
              <a:gd name="connsiteY1" fmla="*/ 693315 h 950303"/>
              <a:gd name="connsiteX2" fmla="*/ 705224 w 2169459"/>
              <a:gd name="connsiteY2" fmla="*/ 107621 h 950303"/>
              <a:gd name="connsiteX3" fmla="*/ 1105647 w 2169459"/>
              <a:gd name="connsiteY3" fmla="*/ 346680 h 950303"/>
              <a:gd name="connsiteX4" fmla="*/ 1105647 w 2169459"/>
              <a:gd name="connsiteY4" fmla="*/ 346680 h 950303"/>
              <a:gd name="connsiteX5" fmla="*/ 1338730 w 2169459"/>
              <a:gd name="connsiteY5" fmla="*/ 597691 h 950303"/>
              <a:gd name="connsiteX6" fmla="*/ 1697318 w 2169459"/>
              <a:gd name="connsiteY6" fmla="*/ 44 h 950303"/>
              <a:gd name="connsiteX7" fmla="*/ 1882589 w 2169459"/>
              <a:gd name="connsiteY7" fmla="*/ 567809 h 950303"/>
              <a:gd name="connsiteX8" fmla="*/ 2169459 w 2169459"/>
              <a:gd name="connsiteY8" fmla="*/ 950303 h 950303"/>
              <a:gd name="connsiteX9" fmla="*/ 2169459 w 2169459"/>
              <a:gd name="connsiteY9" fmla="*/ 950303 h 95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9459" h="950303">
                <a:moveTo>
                  <a:pt x="0" y="872609"/>
                </a:moveTo>
                <a:cubicBezTo>
                  <a:pt x="186267" y="846711"/>
                  <a:pt x="372534" y="820813"/>
                  <a:pt x="490071" y="693315"/>
                </a:cubicBezTo>
                <a:cubicBezTo>
                  <a:pt x="607608" y="565817"/>
                  <a:pt x="602628" y="165393"/>
                  <a:pt x="705224" y="107621"/>
                </a:cubicBezTo>
                <a:cubicBezTo>
                  <a:pt x="807820" y="49849"/>
                  <a:pt x="1105647" y="346680"/>
                  <a:pt x="1105647" y="346680"/>
                </a:cubicBezTo>
                <a:lnTo>
                  <a:pt x="1105647" y="346680"/>
                </a:lnTo>
                <a:cubicBezTo>
                  <a:pt x="1144494" y="388515"/>
                  <a:pt x="1240118" y="655464"/>
                  <a:pt x="1338730" y="597691"/>
                </a:cubicBezTo>
                <a:cubicBezTo>
                  <a:pt x="1437342" y="539918"/>
                  <a:pt x="1606675" y="5024"/>
                  <a:pt x="1697318" y="44"/>
                </a:cubicBezTo>
                <a:cubicBezTo>
                  <a:pt x="1787961" y="-4936"/>
                  <a:pt x="1803899" y="409432"/>
                  <a:pt x="1882589" y="567809"/>
                </a:cubicBezTo>
                <a:cubicBezTo>
                  <a:pt x="1961279" y="726186"/>
                  <a:pt x="2169459" y="950303"/>
                  <a:pt x="2169459" y="950303"/>
                </a:cubicBezTo>
                <a:lnTo>
                  <a:pt x="2169459" y="950303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8CA93FDC-43AB-DA04-469A-BE0276A58EDE}"/>
              </a:ext>
            </a:extLst>
          </p:cNvPr>
          <p:cNvSpPr/>
          <p:nvPr/>
        </p:nvSpPr>
        <p:spPr>
          <a:xfrm>
            <a:off x="1177365" y="2163482"/>
            <a:ext cx="2623670" cy="1460233"/>
          </a:xfrm>
          <a:custGeom>
            <a:avLst/>
            <a:gdLst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368611 w 2211294"/>
              <a:gd name="connsiteY2" fmla="*/ 0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978211 w 2211294"/>
              <a:gd name="connsiteY2" fmla="*/ 35859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284941 h 1284941"/>
              <a:gd name="connsiteX1" fmla="*/ 776941 w 2211294"/>
              <a:gd name="connsiteY1" fmla="*/ 1141505 h 1284941"/>
              <a:gd name="connsiteX2" fmla="*/ 1978211 w 2211294"/>
              <a:gd name="connsiteY2" fmla="*/ 0 h 1284941"/>
              <a:gd name="connsiteX3" fmla="*/ 2103717 w 2211294"/>
              <a:gd name="connsiteY3" fmla="*/ 1081741 h 1284941"/>
              <a:gd name="connsiteX4" fmla="*/ 2211294 w 2211294"/>
              <a:gd name="connsiteY4" fmla="*/ 1225176 h 1284941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0233"/>
              <a:gd name="connsiteX1" fmla="*/ 788894 w 2623670"/>
              <a:gd name="connsiteY1" fmla="*/ 123115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458259 h 1460233"/>
              <a:gd name="connsiteX1" fmla="*/ 639483 w 2623670"/>
              <a:gd name="connsiteY1" fmla="*/ 121322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3670" h="1460233">
                <a:moveTo>
                  <a:pt x="0" y="1458259"/>
                </a:moveTo>
                <a:lnTo>
                  <a:pt x="639483" y="1213222"/>
                </a:lnTo>
                <a:cubicBezTo>
                  <a:pt x="988110" y="948266"/>
                  <a:pt x="972173" y="288862"/>
                  <a:pt x="1428376" y="0"/>
                </a:cubicBezTo>
                <a:cubicBezTo>
                  <a:pt x="1894540" y="318745"/>
                  <a:pt x="1804894" y="762996"/>
                  <a:pt x="2049929" y="1135529"/>
                </a:cubicBezTo>
                <a:cubicBezTo>
                  <a:pt x="2190376" y="1345702"/>
                  <a:pt x="2531035" y="1478180"/>
                  <a:pt x="2623670" y="145825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9581B65-B7CB-8D8E-985E-67A4607FDD50}"/>
              </a:ext>
            </a:extLst>
          </p:cNvPr>
          <p:cNvSpPr/>
          <p:nvPr/>
        </p:nvSpPr>
        <p:spPr>
          <a:xfrm>
            <a:off x="4921625" y="2510116"/>
            <a:ext cx="2623670" cy="1111623"/>
          </a:xfrm>
          <a:custGeom>
            <a:avLst/>
            <a:gdLst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368611 w 2211294"/>
              <a:gd name="connsiteY2" fmla="*/ 0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320800 h 1320800"/>
              <a:gd name="connsiteX1" fmla="*/ 1368611 w 2211294"/>
              <a:gd name="connsiteY1" fmla="*/ 0 h 1320800"/>
              <a:gd name="connsiteX2" fmla="*/ 1978211 w 2211294"/>
              <a:gd name="connsiteY2" fmla="*/ 35859 h 1320800"/>
              <a:gd name="connsiteX3" fmla="*/ 2103717 w 2211294"/>
              <a:gd name="connsiteY3" fmla="*/ 1117600 h 1320800"/>
              <a:gd name="connsiteX4" fmla="*/ 2211294 w 2211294"/>
              <a:gd name="connsiteY4" fmla="*/ 1261035 h 1320800"/>
              <a:gd name="connsiteX0" fmla="*/ 0 w 2211294"/>
              <a:gd name="connsiteY0" fmla="*/ 1284941 h 1284941"/>
              <a:gd name="connsiteX1" fmla="*/ 776941 w 2211294"/>
              <a:gd name="connsiteY1" fmla="*/ 1141505 h 1284941"/>
              <a:gd name="connsiteX2" fmla="*/ 1978211 w 2211294"/>
              <a:gd name="connsiteY2" fmla="*/ 0 h 1284941"/>
              <a:gd name="connsiteX3" fmla="*/ 2103717 w 2211294"/>
              <a:gd name="connsiteY3" fmla="*/ 1081741 h 1284941"/>
              <a:gd name="connsiteX4" fmla="*/ 2211294 w 2211294"/>
              <a:gd name="connsiteY4" fmla="*/ 1225176 h 1284941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211294"/>
              <a:gd name="connsiteY0" fmla="*/ 1458259 h 1458259"/>
              <a:gd name="connsiteX1" fmla="*/ 776941 w 2211294"/>
              <a:gd name="connsiteY1" fmla="*/ 1314823 h 1458259"/>
              <a:gd name="connsiteX2" fmla="*/ 1428376 w 2211294"/>
              <a:gd name="connsiteY2" fmla="*/ 0 h 1458259"/>
              <a:gd name="connsiteX3" fmla="*/ 2103717 w 2211294"/>
              <a:gd name="connsiteY3" fmla="*/ 1255059 h 1458259"/>
              <a:gd name="connsiteX4" fmla="*/ 2211294 w 2211294"/>
              <a:gd name="connsiteY4" fmla="*/ 1398494 h 1458259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76941 w 2623670"/>
              <a:gd name="connsiteY1" fmla="*/ 1314823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4952"/>
              <a:gd name="connsiteX1" fmla="*/ 788894 w 2623670"/>
              <a:gd name="connsiteY1" fmla="*/ 1231152 h 1464952"/>
              <a:gd name="connsiteX2" fmla="*/ 1428376 w 2623670"/>
              <a:gd name="connsiteY2" fmla="*/ 0 h 1464952"/>
              <a:gd name="connsiteX3" fmla="*/ 2103717 w 2623670"/>
              <a:gd name="connsiteY3" fmla="*/ 1255059 h 1464952"/>
              <a:gd name="connsiteX4" fmla="*/ 2623670 w 2623670"/>
              <a:gd name="connsiteY4" fmla="*/ 1458259 h 1464952"/>
              <a:gd name="connsiteX0" fmla="*/ 0 w 2623670"/>
              <a:gd name="connsiteY0" fmla="*/ 1458259 h 1460233"/>
              <a:gd name="connsiteX1" fmla="*/ 788894 w 2623670"/>
              <a:gd name="connsiteY1" fmla="*/ 123115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458259 h 1460233"/>
              <a:gd name="connsiteX1" fmla="*/ 639483 w 2623670"/>
              <a:gd name="connsiteY1" fmla="*/ 1213222 h 1460233"/>
              <a:gd name="connsiteX2" fmla="*/ 1428376 w 2623670"/>
              <a:gd name="connsiteY2" fmla="*/ 0 h 1460233"/>
              <a:gd name="connsiteX3" fmla="*/ 2049929 w 2623670"/>
              <a:gd name="connsiteY3" fmla="*/ 1135529 h 1460233"/>
              <a:gd name="connsiteX4" fmla="*/ 2623670 w 2623670"/>
              <a:gd name="connsiteY4" fmla="*/ 1458259 h 1460233"/>
              <a:gd name="connsiteX0" fmla="*/ 0 w 2623670"/>
              <a:gd name="connsiteY0" fmla="*/ 1111623 h 1113597"/>
              <a:gd name="connsiteX1" fmla="*/ 639483 w 2623670"/>
              <a:gd name="connsiteY1" fmla="*/ 866586 h 1113597"/>
              <a:gd name="connsiteX2" fmla="*/ 902447 w 2623670"/>
              <a:gd name="connsiteY2" fmla="*/ 0 h 1113597"/>
              <a:gd name="connsiteX3" fmla="*/ 2049929 w 2623670"/>
              <a:gd name="connsiteY3" fmla="*/ 788893 h 1113597"/>
              <a:gd name="connsiteX4" fmla="*/ 2623670 w 2623670"/>
              <a:gd name="connsiteY4" fmla="*/ 1111623 h 1113597"/>
              <a:gd name="connsiteX0" fmla="*/ 0 w 2623670"/>
              <a:gd name="connsiteY0" fmla="*/ 1111623 h 1113597"/>
              <a:gd name="connsiteX1" fmla="*/ 478119 w 2623670"/>
              <a:gd name="connsiteY1" fmla="*/ 866586 h 1113597"/>
              <a:gd name="connsiteX2" fmla="*/ 902447 w 2623670"/>
              <a:gd name="connsiteY2" fmla="*/ 0 h 1113597"/>
              <a:gd name="connsiteX3" fmla="*/ 2049929 w 2623670"/>
              <a:gd name="connsiteY3" fmla="*/ 788893 h 1113597"/>
              <a:gd name="connsiteX4" fmla="*/ 2623670 w 2623670"/>
              <a:gd name="connsiteY4" fmla="*/ 1111623 h 1113597"/>
              <a:gd name="connsiteX0" fmla="*/ 0 w 2623670"/>
              <a:gd name="connsiteY0" fmla="*/ 1111623 h 1112443"/>
              <a:gd name="connsiteX1" fmla="*/ 478119 w 2623670"/>
              <a:gd name="connsiteY1" fmla="*/ 866586 h 1112443"/>
              <a:gd name="connsiteX2" fmla="*/ 902447 w 2623670"/>
              <a:gd name="connsiteY2" fmla="*/ 0 h 1112443"/>
              <a:gd name="connsiteX3" fmla="*/ 1392517 w 2623670"/>
              <a:gd name="connsiteY3" fmla="*/ 573740 h 1112443"/>
              <a:gd name="connsiteX4" fmla="*/ 2623670 w 2623670"/>
              <a:gd name="connsiteY4" fmla="*/ 1111623 h 1112443"/>
              <a:gd name="connsiteX0" fmla="*/ 0 w 2623670"/>
              <a:gd name="connsiteY0" fmla="*/ 1111623 h 1112104"/>
              <a:gd name="connsiteX1" fmla="*/ 478119 w 2623670"/>
              <a:gd name="connsiteY1" fmla="*/ 866586 h 1112104"/>
              <a:gd name="connsiteX2" fmla="*/ 902447 w 2623670"/>
              <a:gd name="connsiteY2" fmla="*/ 0 h 1112104"/>
              <a:gd name="connsiteX3" fmla="*/ 1392517 w 2623670"/>
              <a:gd name="connsiteY3" fmla="*/ 573740 h 1112104"/>
              <a:gd name="connsiteX4" fmla="*/ 2623670 w 2623670"/>
              <a:gd name="connsiteY4" fmla="*/ 1111623 h 1112104"/>
              <a:gd name="connsiteX0" fmla="*/ 0 w 2623670"/>
              <a:gd name="connsiteY0" fmla="*/ 1111623 h 1112104"/>
              <a:gd name="connsiteX1" fmla="*/ 478119 w 2623670"/>
              <a:gd name="connsiteY1" fmla="*/ 866586 h 1112104"/>
              <a:gd name="connsiteX2" fmla="*/ 902447 w 2623670"/>
              <a:gd name="connsiteY2" fmla="*/ 0 h 1112104"/>
              <a:gd name="connsiteX3" fmla="*/ 1392517 w 2623670"/>
              <a:gd name="connsiteY3" fmla="*/ 573740 h 1112104"/>
              <a:gd name="connsiteX4" fmla="*/ 2623670 w 2623670"/>
              <a:gd name="connsiteY4" fmla="*/ 1111623 h 1112104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45341 w 2623670"/>
              <a:gd name="connsiteY4" fmla="*/ 705224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  <a:gd name="connsiteX0" fmla="*/ 0 w 2623670"/>
              <a:gd name="connsiteY0" fmla="*/ 1111623 h 1111623"/>
              <a:gd name="connsiteX1" fmla="*/ 478119 w 2623670"/>
              <a:gd name="connsiteY1" fmla="*/ 866586 h 1111623"/>
              <a:gd name="connsiteX2" fmla="*/ 902447 w 2623670"/>
              <a:gd name="connsiteY2" fmla="*/ 0 h 1111623"/>
              <a:gd name="connsiteX3" fmla="*/ 1392517 w 2623670"/>
              <a:gd name="connsiteY3" fmla="*/ 573740 h 1111623"/>
              <a:gd name="connsiteX4" fmla="*/ 1993153 w 2623670"/>
              <a:gd name="connsiteY4" fmla="*/ 35859 h 1111623"/>
              <a:gd name="connsiteX5" fmla="*/ 2623670 w 2623670"/>
              <a:gd name="connsiteY5" fmla="*/ 1111623 h 111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3670" h="1111623">
                <a:moveTo>
                  <a:pt x="0" y="1111623"/>
                </a:moveTo>
                <a:lnTo>
                  <a:pt x="478119" y="866586"/>
                </a:lnTo>
                <a:cubicBezTo>
                  <a:pt x="826746" y="601630"/>
                  <a:pt x="446244" y="288862"/>
                  <a:pt x="902447" y="0"/>
                </a:cubicBezTo>
                <a:cubicBezTo>
                  <a:pt x="1368611" y="318745"/>
                  <a:pt x="1147482" y="374525"/>
                  <a:pt x="1392517" y="573740"/>
                </a:cubicBezTo>
                <a:cubicBezTo>
                  <a:pt x="1751603" y="631512"/>
                  <a:pt x="1787961" y="-53788"/>
                  <a:pt x="1993153" y="35859"/>
                </a:cubicBezTo>
                <a:cubicBezTo>
                  <a:pt x="2198345" y="125506"/>
                  <a:pt x="2510615" y="1043890"/>
                  <a:pt x="2623670" y="111162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Multiplikationszeichen 17">
            <a:extLst>
              <a:ext uri="{FF2B5EF4-FFF2-40B4-BE49-F238E27FC236}">
                <a16:creationId xmlns:a16="http://schemas.microsoft.com/office/drawing/2014/main" id="{6338FDB2-5143-7724-121E-C6AC22EB637C}"/>
              </a:ext>
            </a:extLst>
          </p:cNvPr>
          <p:cNvSpPr/>
          <p:nvPr/>
        </p:nvSpPr>
        <p:spPr>
          <a:xfrm>
            <a:off x="2100731" y="3639671"/>
            <a:ext cx="992339" cy="9923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>
            <a:extLst>
              <a:ext uri="{FF2B5EF4-FFF2-40B4-BE49-F238E27FC236}">
                <a16:creationId xmlns:a16="http://schemas.microsoft.com/office/drawing/2014/main" id="{55354631-4EF7-7C49-A7FE-8A485FA7DEF9}"/>
              </a:ext>
            </a:extLst>
          </p:cNvPr>
          <p:cNvSpPr/>
          <p:nvPr/>
        </p:nvSpPr>
        <p:spPr>
          <a:xfrm rot="18900000">
            <a:off x="6012335" y="3768168"/>
            <a:ext cx="775480" cy="495064"/>
          </a:xfrm>
          <a:prstGeom prst="corne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8699B8-4383-64B0-52C9-5FCF68F839F5}"/>
              </a:ext>
            </a:extLst>
          </p:cNvPr>
          <p:cNvSpPr txBox="1"/>
          <p:nvPr/>
        </p:nvSpPr>
        <p:spPr>
          <a:xfrm>
            <a:off x="555811" y="1504593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AA5E939-1E88-0CCE-4447-06C8C6187528}"/>
              </a:ext>
            </a:extLst>
          </p:cNvPr>
          <p:cNvSpPr txBox="1"/>
          <p:nvPr/>
        </p:nvSpPr>
        <p:spPr>
          <a:xfrm>
            <a:off x="4285125" y="1530993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9A6D12-AAB7-F3FD-465F-BC3DE1A57DAA}"/>
              </a:ext>
            </a:extLst>
          </p:cNvPr>
          <p:cNvSpPr txBox="1"/>
          <p:nvPr/>
        </p:nvSpPr>
        <p:spPr>
          <a:xfrm>
            <a:off x="3442446" y="3671174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9EBEEC7-14E8-9A23-1CAF-98F52A04F9BA}"/>
              </a:ext>
            </a:extLst>
          </p:cNvPr>
          <p:cNvSpPr txBox="1"/>
          <p:nvPr/>
        </p:nvSpPr>
        <p:spPr>
          <a:xfrm>
            <a:off x="7321176" y="3675772"/>
            <a:ext cx="693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A8BF63-4A47-DFE5-F448-C9CFC37D996B}"/>
              </a:ext>
            </a:extLst>
          </p:cNvPr>
          <p:cNvSpPr txBox="1"/>
          <p:nvPr/>
        </p:nvSpPr>
        <p:spPr>
          <a:xfrm>
            <a:off x="3083612" y="1463577"/>
            <a:ext cx="8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Demand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D5E7CEF-8CA4-AF3F-D353-628AA3B6A820}"/>
              </a:ext>
            </a:extLst>
          </p:cNvPr>
          <p:cNvSpPr txBox="1"/>
          <p:nvPr/>
        </p:nvSpPr>
        <p:spPr>
          <a:xfrm>
            <a:off x="3083612" y="1787310"/>
            <a:ext cx="88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Supply</a:t>
            </a:r>
          </a:p>
        </p:txBody>
      </p:sp>
      <p:pic>
        <p:nvPicPr>
          <p:cNvPr id="26" name="Grafik 2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6BE23BED-4845-9E2E-9AA5-4E6654C2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8F8B-B868-47B4-B5CE-7FCDD0769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0F255-42D2-A0E1-44C9-9269F46D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2800" dirty="0" err="1"/>
              <a:t>Results</a:t>
            </a:r>
            <a:r>
              <a:rPr lang="de-DE" sz="2800" dirty="0"/>
              <a:t> – System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battery</a:t>
            </a:r>
            <a:br>
              <a:rPr lang="de-DE" sz="2800" dirty="0"/>
            </a:br>
            <a:r>
              <a:rPr lang="de-DE" sz="2800" dirty="0"/>
              <a:t>Different </a:t>
            </a:r>
            <a:r>
              <a:rPr lang="de-DE" sz="2800" dirty="0" err="1"/>
              <a:t>costs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F6272C-8565-4236-C5AD-659033857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2572" y="1370449"/>
            <a:ext cx="5578855" cy="3328026"/>
          </a:xfrm>
          <a:prstGeom prst="rect">
            <a:avLst/>
          </a:prstGeom>
        </p:spPr>
      </p:pic>
      <p:pic>
        <p:nvPicPr>
          <p:cNvPr id="3" name="Grafik 2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A88EAF7-EA37-7B67-FFF4-AE654A0B2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F0F8B-7872-B7F2-9CE6-26FDD1CF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6A966B-F49B-92DF-D0BA-1DAF942D8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Marginal </a:t>
            </a:r>
            <a:r>
              <a:rPr lang="de-DE" dirty="0" err="1"/>
              <a:t>supply-demand</a:t>
            </a:r>
            <a:r>
              <a:rPr lang="de-DE" dirty="0"/>
              <a:t> </a:t>
            </a:r>
            <a:r>
              <a:rPr lang="de-DE" dirty="0" err="1"/>
              <a:t>matching</a:t>
            </a:r>
            <a:endParaRPr lang="de-DE" dirty="0"/>
          </a:p>
          <a:p>
            <a:pPr lvl="1"/>
            <a:r>
              <a:rPr lang="de-DE" dirty="0"/>
              <a:t>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-in </a:t>
            </a:r>
            <a:r>
              <a:rPr lang="de-DE" dirty="0" err="1"/>
              <a:t>tariffs</a:t>
            </a:r>
            <a:endParaRPr lang="de-DE" dirty="0"/>
          </a:p>
          <a:p>
            <a:pPr lvl="1"/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sensitive </a:t>
            </a:r>
          </a:p>
          <a:p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Larger </a:t>
            </a:r>
            <a:r>
              <a:rPr lang="de-DE" dirty="0" err="1"/>
              <a:t>timespan</a:t>
            </a:r>
            <a:endParaRPr lang="de-DE" dirty="0"/>
          </a:p>
          <a:p>
            <a:pPr lvl="1"/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pPr lvl="1"/>
            <a:r>
              <a:rPr lang="de-DE" dirty="0"/>
              <a:t>Tipping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pPr lvl="1"/>
            <a:r>
              <a:rPr lang="de-DE" dirty="0"/>
              <a:t>Net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1"/>
            <a:r>
              <a:rPr lang="de-DE" dirty="0"/>
              <a:t>More </a:t>
            </a:r>
            <a:r>
              <a:rPr lang="de-DE" dirty="0" err="1"/>
              <a:t>generations</a:t>
            </a:r>
            <a:endParaRPr lang="de-DE" dirty="0"/>
          </a:p>
        </p:txBody>
      </p:sp>
      <p:pic>
        <p:nvPicPr>
          <p:cNvPr id="4" name="Grafik 3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4A579219-494C-F72B-F9DC-81AE185B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8FC1E-A6CA-3C9E-3ACF-D73FD2D7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Model </a:t>
            </a:r>
            <a:r>
              <a:rPr lang="de-DE" dirty="0" err="1"/>
              <a:t>Overview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B8466CC-0E25-8938-DCC6-C7C7EDB07BD8}"/>
              </a:ext>
            </a:extLst>
          </p:cNvPr>
          <p:cNvGrpSpPr/>
          <p:nvPr/>
        </p:nvGrpSpPr>
        <p:grpSpPr>
          <a:xfrm>
            <a:off x="397498" y="984258"/>
            <a:ext cx="4412186" cy="3707138"/>
            <a:chOff x="0" y="0"/>
            <a:chExt cx="5656810" cy="6263641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B36FFD44-D8D8-B836-CCB5-580FDF077BD1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System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6465FC8B-EE3F-8C36-4CFB-7DFDB294493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Power supply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373DA42-F1E5-9394-5B91-96900F3629D0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Times New Roman" panose="02020603050405020304" pitchFamily="18" charset="0"/>
                  <a:cs typeface="Times New Roman" panose="02020603050405020304" pitchFamily="18" charset="0"/>
                </a:rPr>
                <a:t>PV System Model</a:t>
              </a: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946BE33-CC96-600C-E7FE-ECD1C366F5F8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Rechteck 34">
                    <a:extLst>
                      <a:ext uri="{FF2B5EF4-FFF2-40B4-BE49-F238E27FC236}">
                        <a16:creationId xmlns:a16="http://schemas.microsoft.com/office/drawing/2014/main" id="{97488D5D-3FF8-6854-F77B-30DF9CA2FA43}"/>
                      </a:ext>
                    </a:extLst>
                  </p:cNvPr>
                  <p:cNvSpPr/>
                  <p:nvPr/>
                </p:nvSpPr>
                <p:spPr>
                  <a:xfrm>
                    <a:off x="4166060" y="1447801"/>
                    <a:ext cx="1330038" cy="897773"/>
                  </a:xfrm>
                  <a:prstGeom prst="rect">
                    <a:avLst/>
                  </a:prstGeom>
                  <a:solidFill>
                    <a:srgbClr val="5B9BD5"/>
                  </a:solidFill>
                  <a:ln w="12700" cap="flat" cmpd="sng" algn="ctr">
                    <a:solidFill>
                      <a:srgbClr val="4472C4">
                        <a:shade val="1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Demand</a:t>
                    </a:r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35" name="Rechteck 34">
                    <a:extLst>
                      <a:ext uri="{FF2B5EF4-FFF2-40B4-BE49-F238E27FC236}">
                        <a16:creationId xmlns:a16="http://schemas.microsoft.com/office/drawing/2014/main" id="{97488D5D-3FF8-6854-F77B-30DF9CA2FA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6060" y="1447801"/>
                    <a:ext cx="1330038" cy="897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 cmpd="sng" algn="ctr">
                    <a:solidFill>
                      <a:srgbClr val="4472C4">
                        <a:shade val="1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echteck 35">
                    <a:extLst>
                      <a:ext uri="{FF2B5EF4-FFF2-40B4-BE49-F238E27FC236}">
                        <a16:creationId xmlns:a16="http://schemas.microsoft.com/office/drawing/2014/main" id="{9A22EE09-5D5A-3BAC-4420-2A0BB7DFD769}"/>
                      </a:ext>
                    </a:extLst>
                  </p:cNvPr>
                  <p:cNvSpPr/>
                  <p:nvPr/>
                </p:nvSpPr>
                <p:spPr>
                  <a:xfrm>
                    <a:off x="2376745" y="5293041"/>
                    <a:ext cx="1330038" cy="897771"/>
                  </a:xfrm>
                  <a:prstGeom prst="rect">
                    <a:avLst/>
                  </a:prstGeom>
                  <a:solidFill>
                    <a:srgbClr val="FF717B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Grid load</a:t>
                    </a:r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de-DE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𝝓</m:t>
                              </m:r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sz="9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US" sz="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36" name="Rechteck 35">
                    <a:extLst>
                      <a:ext uri="{FF2B5EF4-FFF2-40B4-BE49-F238E27FC236}">
                        <a16:creationId xmlns:a16="http://schemas.microsoft.com/office/drawing/2014/main" id="{9A22EE09-5D5A-3BAC-4420-2A0BB7DFD7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6745" y="5293041"/>
                    <a:ext cx="1330038" cy="8977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Verbinder: gewinkelt 36">
                <a:extLst>
                  <a:ext uri="{FF2B5EF4-FFF2-40B4-BE49-F238E27FC236}">
                    <a16:creationId xmlns:a16="http://schemas.microsoft.com/office/drawing/2014/main" id="{2DAD0056-6567-2C07-7A0B-F0A3703B73A3}"/>
                  </a:ext>
                </a:extLst>
              </p:cNvPr>
              <p:cNvCxnSpPr/>
              <p:nvPr/>
            </p:nvCxnSpPr>
            <p:spPr>
              <a:xfrm rot="5400000">
                <a:off x="2462690" y="2924650"/>
                <a:ext cx="2947466" cy="1789315"/>
              </a:xfrm>
              <a:prstGeom prst="bentConnector3">
                <a:avLst>
                  <a:gd name="adj1" fmla="val 93433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" name="Verbinder: gewinkelt 37">
                <a:extLst>
                  <a:ext uri="{FF2B5EF4-FFF2-40B4-BE49-F238E27FC236}">
                    <a16:creationId xmlns:a16="http://schemas.microsoft.com/office/drawing/2014/main" id="{116F4E38-E24C-CAE9-F805-FDAA08493B7C}"/>
                  </a:ext>
                </a:extLst>
              </p:cNvPr>
              <p:cNvCxnSpPr/>
              <p:nvPr/>
            </p:nvCxnSpPr>
            <p:spPr>
              <a:xfrm rot="16200000" flipH="1">
                <a:off x="2402448" y="4653724"/>
                <a:ext cx="383974" cy="894658"/>
              </a:xfrm>
              <a:prstGeom prst="bentConnector3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4A9037A2-D6F4-48BB-71F9-618CDD0893F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883429" cy="3793578"/>
                <a:chOff x="282632" y="1115488"/>
                <a:chExt cx="3883429" cy="379357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70DB6E4B-3257-47DB-F8F7-ED19F991B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2090" y="4011295"/>
                      <a:ext cx="1330036" cy="897771"/>
                    </a:xfrm>
                    <a:prstGeom prst="rect">
                      <a:avLst/>
                    </a:prstGeom>
                    <a:solidFill>
                      <a:srgbClr val="B482DA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Supply power</a:t>
                      </a:r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𝝓</m:t>
                                </m:r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0" lang="en-US" sz="9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𝝉</m:t>
                                </m:r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70DB6E4B-3257-47DB-F8F7-ED19F991B3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2090" y="4011295"/>
                      <a:ext cx="1330036" cy="89777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D7DE248E-EBD6-AB87-C94D-5A11336D6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6745" y="2729549"/>
                      <a:ext cx="1330038" cy="89777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2700" cap="flat" cmpd="sng" algn="ctr">
                      <a:solidFill>
                        <a:srgbClr val="4472C4">
                          <a:shade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Battery</a:t>
                      </a:r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de-DE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9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D7DE248E-EBD6-AB87-C94D-5A11336D6C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76745" y="2729549"/>
                      <a:ext cx="1330038" cy="89777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2700" cap="flat" cmpd="sng" algn="ctr">
                      <a:solidFill>
                        <a:srgbClr val="4472C4">
                          <a:shade val="15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7C34B904-08FB-97E6-629F-585F4B045CDB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7" name="Rechteck 46">
                        <a:extLst>
                          <a:ext uri="{FF2B5EF4-FFF2-40B4-BE49-F238E27FC236}">
                            <a16:creationId xmlns:a16="http://schemas.microsoft.com/office/drawing/2014/main" id="{77A2D0C8-93C3-6BFD-E717-596E91238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432" y="2729549"/>
                        <a:ext cx="1330037" cy="897771"/>
                      </a:xfrm>
                      <a:prstGeom prst="rect">
                        <a:avLst/>
                      </a:prstGeom>
                      <a:solidFill>
                        <a:srgbClr val="ED7D31"/>
                      </a:solid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9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PV System</a:t>
                        </a:r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endParaRPr>
                      </a:p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𝑃𝑉𝑆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de-DE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9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𝝓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9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𝝉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0" lang="en-US" sz="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7" name="Rechteck 46">
                        <a:extLst>
                          <a:ext uri="{FF2B5EF4-FFF2-40B4-BE49-F238E27FC236}">
                            <a16:creationId xmlns:a16="http://schemas.microsoft.com/office/drawing/2014/main" id="{77A2D0C8-93C3-6BFD-E717-596E91238BB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7432" y="2729549"/>
                        <a:ext cx="1330037" cy="89777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8" name="Gruppieren 47">
                    <a:extLst>
                      <a:ext uri="{FF2B5EF4-FFF2-40B4-BE49-F238E27FC236}">
                        <a16:creationId xmlns:a16="http://schemas.microsoft.com/office/drawing/2014/main" id="{17F39B0A-1AF5-7BEE-3D5A-42C3EAC0DFBF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614059"/>
                    <a:chOff x="282632" y="1115489"/>
                    <a:chExt cx="1634837" cy="1614059"/>
                  </a:xfrm>
                  <a:solidFill>
                    <a:srgbClr val="E7E6E6">
                      <a:lumMod val="90000"/>
                    </a:srgbClr>
                  </a:solidFill>
                </p:grpSpPr>
                <p:cxnSp>
                  <p:nvCxnSpPr>
                    <p:cNvPr id="49" name="Verbinder: gewinkelt 48">
                      <a:extLst>
                        <a:ext uri="{FF2B5EF4-FFF2-40B4-BE49-F238E27FC236}">
                          <a16:creationId xmlns:a16="http://schemas.microsoft.com/office/drawing/2014/main" id="{6B8A69A7-F564-81C4-AA17-5EAB3B865FF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741907" y="2219004"/>
                      <a:ext cx="716286" cy="304800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50" name="Verbinder: gewinkelt 49">
                      <a:extLst>
                        <a:ext uri="{FF2B5EF4-FFF2-40B4-BE49-F238E27FC236}">
                          <a16:creationId xmlns:a16="http://schemas.microsoft.com/office/drawing/2014/main" id="{AFB0A927-B9AF-96B5-1B6F-62B80406DDA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894307" y="2371404"/>
                      <a:ext cx="563886" cy="152400"/>
                    </a:xfrm>
                    <a:prstGeom prst="bentConnector3">
                      <a:avLst>
                        <a:gd name="adj1" fmla="val 50000"/>
                      </a:avLst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grpSp>
                  <p:nvGrpSpPr>
                    <p:cNvPr id="51" name="Gruppieren 50">
                      <a:extLst>
                        <a:ext uri="{FF2B5EF4-FFF2-40B4-BE49-F238E27FC236}">
                          <a16:creationId xmlns:a16="http://schemas.microsoft.com/office/drawing/2014/main" id="{4CA95C2E-DC4B-5AA0-F858-833E2D33F2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2632" y="1115489"/>
                      <a:ext cx="1634837" cy="1202571"/>
                      <a:chOff x="282632" y="1115489"/>
                      <a:chExt cx="1634837" cy="1202572"/>
                    </a:xfrm>
                    <a:grpFill/>
                  </p:grpSpPr>
                  <p:sp>
                    <p:nvSpPr>
                      <p:cNvPr id="53" name="Rechteck 52">
                        <a:extLst>
                          <a:ext uri="{FF2B5EF4-FFF2-40B4-BE49-F238E27FC236}">
                            <a16:creationId xmlns:a16="http://schemas.microsoft.com/office/drawing/2014/main" id="{19D92C4A-ED71-A5FB-B80B-A7B1A23998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2632" y="1115489"/>
                        <a:ext cx="1330037" cy="897772"/>
                      </a:xfrm>
                      <a:prstGeom prst="rect">
                        <a:avLst/>
                      </a:prstGeom>
                      <a:grp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DE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Rechteck 53">
                        <a:extLst>
                          <a:ext uri="{FF2B5EF4-FFF2-40B4-BE49-F238E27FC236}">
                            <a16:creationId xmlns:a16="http://schemas.microsoft.com/office/drawing/2014/main" id="{F0EFDF35-D6DC-3571-EDE7-4636694E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5032" y="1267889"/>
                        <a:ext cx="1330037" cy="897772"/>
                      </a:xfrm>
                      <a:prstGeom prst="rect">
                        <a:avLst/>
                      </a:prstGeom>
                      <a:grp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DE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5" name="Rechteck 54">
                            <a:extLst>
                              <a:ext uri="{FF2B5EF4-FFF2-40B4-BE49-F238E27FC236}">
                                <a16:creationId xmlns:a16="http://schemas.microsoft.com/office/drawing/2014/main" id="{16454C4E-6F08-4855-CCAE-FFE5060495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7432" y="1420289"/>
                            <a:ext cx="1330037" cy="897772"/>
                          </a:xfrm>
                          <a:prstGeom prst="rect">
                            <a:avLst/>
                          </a:prstGeom>
                          <a:grpFill/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tlCol="0" anchor="ctr"/>
                          <a:lstStyle/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3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en-US" sz="9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PV Panel</a:t>
                            </a:r>
                            <a:endParaRPr kumimoji="0" lang="de-DE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endParaRPr>
                          </a:p>
                          <a:p>
                            <a:pPr marL="0" marR="0" lvl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3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kumimoji="0" lang="de-DE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de-DE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kumimoji="0" lang="de-DE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55" name="Rechteck 54">
                            <a:extLst>
                              <a:ext uri="{FF2B5EF4-FFF2-40B4-BE49-F238E27FC236}">
                                <a16:creationId xmlns:a16="http://schemas.microsoft.com/office/drawing/2014/main" id="{16454C4E-6F08-4855-CCAE-FFE50604958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87432" y="1420289"/>
                            <a:ext cx="1330037" cy="897772"/>
                          </a:xfrm>
                          <a:prstGeom prst="rect">
                            <a:avLst/>
                          </a:prstGeom>
                          <a:blipFill>
                            <a:blip r:embed="rId8"/>
                            <a:stretch>
                              <a:fillRect/>
                            </a:stretch>
                          </a:blipFill>
                          <a:ln w="1270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r>
                              <a:rPr lang="de-DE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52" name="Gerade Verbindung mit Pfeil 51">
                      <a:extLst>
                        <a:ext uri="{FF2B5EF4-FFF2-40B4-BE49-F238E27FC236}">
                          <a16:creationId xmlns:a16="http://schemas.microsoft.com/office/drawing/2014/main" id="{55A0221B-8E9D-2C75-F3A3-C4975B9F70D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52451" y="2318060"/>
                      <a:ext cx="0" cy="411488"/>
                    </a:xfrm>
                    <a:prstGeom prst="straightConnector1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</p:grpSp>
            </p:grpSp>
            <p:cxnSp>
              <p:nvCxnSpPr>
                <p:cNvPr id="43" name="Verbinder: gewinkelt 42">
                  <a:extLst>
                    <a:ext uri="{FF2B5EF4-FFF2-40B4-BE49-F238E27FC236}">
                      <a16:creationId xmlns:a16="http://schemas.microsoft.com/office/drawing/2014/main" id="{14DE3279-A8E6-8BAD-22E7-E35FBB69D832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507793" y="3371978"/>
                  <a:ext cx="383974" cy="894658"/>
                </a:xfrm>
                <a:prstGeom prst="bentConnector3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4" name="Verbinder: gewinkelt 43">
                  <a:extLst>
                    <a:ext uri="{FF2B5EF4-FFF2-40B4-BE49-F238E27FC236}">
                      <a16:creationId xmlns:a16="http://schemas.microsoft.com/office/drawing/2014/main" id="{3858F41D-9D46-12AC-8965-8DA2CD98B36F}"/>
                    </a:ext>
                  </a:extLst>
                </p:cNvPr>
                <p:cNvCxnSpPr/>
                <p:nvPr/>
              </p:nvCxnSpPr>
              <p:spPr>
                <a:xfrm rot="5400000">
                  <a:off x="2402450" y="3371980"/>
                  <a:ext cx="383974" cy="894656"/>
                </a:xfrm>
                <a:prstGeom prst="bentConnector3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45" name="Verbinder: gewinkelt 44">
                  <a:extLst>
                    <a:ext uri="{FF2B5EF4-FFF2-40B4-BE49-F238E27FC236}">
                      <a16:creationId xmlns:a16="http://schemas.microsoft.com/office/drawing/2014/main" id="{CB41CE34-ADBC-E48D-B9D3-0C5E99C537B6}"/>
                    </a:ext>
                  </a:extLst>
                </p:cNvPr>
                <p:cNvCxnSpPr/>
                <p:nvPr/>
              </p:nvCxnSpPr>
              <p:spPr>
                <a:xfrm rot="10800000" flipV="1">
                  <a:off x="3041765" y="1896688"/>
                  <a:ext cx="1124296" cy="832861"/>
                </a:xfrm>
                <a:prstGeom prst="bentConnector2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A66D7A68-A9EF-B39E-C2E0-8D0952D17F91}"/>
                    </a:ext>
                  </a:extLst>
                </p:cNvPr>
                <p:cNvCxnSpPr/>
                <p:nvPr/>
              </p:nvCxnSpPr>
              <p:spPr>
                <a:xfrm>
                  <a:off x="1917470" y="3178434"/>
                  <a:ext cx="45927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  <a:tailEnd type="triangle"/>
                </a:ln>
                <a:effectLst/>
              </p:spPr>
            </p:cxnSp>
          </p:grpSp>
        </p:grpSp>
      </p:grpSp>
      <p:pic>
        <p:nvPicPr>
          <p:cNvPr id="56" name="Grafik 55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BB8565-2248-C162-1E6A-D235CFC17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7" name="Tabelle 56">
                <a:extLst>
                  <a:ext uri="{FF2B5EF4-FFF2-40B4-BE49-F238E27FC236}">
                    <a16:creationId xmlns:a16="http://schemas.microsoft.com/office/drawing/2014/main" id="{83191DC8-B8C4-FB55-6604-96658F01C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381277"/>
                  </p:ext>
                </p:extLst>
              </p:nvPr>
            </p:nvGraphicFramePr>
            <p:xfrm>
              <a:off x="5394721" y="2960638"/>
              <a:ext cx="3008136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4068">
                      <a:extLst>
                        <a:ext uri="{9D8B030D-6E8A-4147-A177-3AD203B41FA5}">
                          <a16:colId xmlns:a16="http://schemas.microsoft.com/office/drawing/2014/main" val="295786645"/>
                        </a:ext>
                      </a:extLst>
                    </a:gridCol>
                    <a:gridCol w="1504068">
                      <a:extLst>
                        <a:ext uri="{9D8B030D-6E8A-4147-A177-3AD203B41FA5}">
                          <a16:colId xmlns:a16="http://schemas.microsoft.com/office/drawing/2014/main" val="227056478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265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Identifier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Essen, Germany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9173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Latitude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51.458069 °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6056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Longitude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7.014761 °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363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Elevation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116.0 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32290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7" name="Tabelle 56">
                <a:extLst>
                  <a:ext uri="{FF2B5EF4-FFF2-40B4-BE49-F238E27FC236}">
                    <a16:creationId xmlns:a16="http://schemas.microsoft.com/office/drawing/2014/main" id="{83191DC8-B8C4-FB55-6604-96658F01C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5381277"/>
                  </p:ext>
                </p:extLst>
              </p:nvPr>
            </p:nvGraphicFramePr>
            <p:xfrm>
              <a:off x="5394721" y="2960638"/>
              <a:ext cx="3008136" cy="102870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04068">
                      <a:extLst>
                        <a:ext uri="{9D8B030D-6E8A-4147-A177-3AD203B41FA5}">
                          <a16:colId xmlns:a16="http://schemas.microsoft.com/office/drawing/2014/main" val="295786645"/>
                        </a:ext>
                      </a:extLst>
                    </a:gridCol>
                    <a:gridCol w="1504068">
                      <a:extLst>
                        <a:ext uri="{9D8B030D-6E8A-4147-A177-3AD203B41FA5}">
                          <a16:colId xmlns:a16="http://schemas.microsoft.com/office/drawing/2014/main" val="227056478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Variable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Value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726538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Identifier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Essen, Germany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917366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Latitude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181081" r="-810" b="-22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605602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Longitude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288889" r="-810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3634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300"/>
                            </a:spcAft>
                          </a:pPr>
                          <a:r>
                            <a:rPr lang="en-US" sz="1200" b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Elevation</a:t>
                          </a:r>
                          <a:endParaRPr lang="de-DE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810" t="-378378" r="-810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2290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8E8F597-E2A2-AC21-B167-864650935654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06A6DD8-85AF-2DFB-5460-465859465494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3F2C677B-63A6-DC81-3188-FECA8BDBA3C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FBCF24C5-9362-CC9E-CF32-F0B8C8482EFA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ADE69BE-980E-560E-0C36-F414AC109F0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24164F70-A2E3-CFAE-218E-2A80BB8D56DF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F274A470-A5EC-56BE-E52D-6C408A8A5D0F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70" name="Gruppieren 69">
                <a:extLst>
                  <a:ext uri="{FF2B5EF4-FFF2-40B4-BE49-F238E27FC236}">
                    <a16:creationId xmlns:a16="http://schemas.microsoft.com/office/drawing/2014/main" id="{56B8C632-90ED-5A83-5B67-05124B9E561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6FE9EDD-958B-EC0E-A428-80B84F8D8C7D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C6B7D4BF-60B3-840B-1D6D-56D338C8EE06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73" name="Gruppieren 72">
                  <a:extLst>
                    <a:ext uri="{FF2B5EF4-FFF2-40B4-BE49-F238E27FC236}">
                      <a16:creationId xmlns:a16="http://schemas.microsoft.com/office/drawing/2014/main" id="{D9903546-F331-4F01-8F12-CD1F3FA9EFAD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78" name="Rechteck 77">
                    <a:extLst>
                      <a:ext uri="{FF2B5EF4-FFF2-40B4-BE49-F238E27FC236}">
                        <a16:creationId xmlns:a16="http://schemas.microsoft.com/office/drawing/2014/main" id="{E726ABFB-E77E-9DB8-D75E-17A7272FFEC5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82" name="Gruppieren 81">
                    <a:extLst>
                      <a:ext uri="{FF2B5EF4-FFF2-40B4-BE49-F238E27FC236}">
                        <a16:creationId xmlns:a16="http://schemas.microsoft.com/office/drawing/2014/main" id="{016D1D0F-52EE-6850-F040-F52DB05B91FC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84" name="Rechteck 83">
                      <a:extLst>
                        <a:ext uri="{FF2B5EF4-FFF2-40B4-BE49-F238E27FC236}">
                          <a16:creationId xmlns:a16="http://schemas.microsoft.com/office/drawing/2014/main" id="{5E440F6C-7644-5D6D-79E9-302FBD30F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5" name="Rechteck 84">
                      <a:extLst>
                        <a:ext uri="{FF2B5EF4-FFF2-40B4-BE49-F238E27FC236}">
                          <a16:creationId xmlns:a16="http://schemas.microsoft.com/office/drawing/2014/main" id="{C9D36D5A-0B4A-E94C-B217-27BC9D985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6" name="Rechteck 85">
                      <a:extLst>
                        <a:ext uri="{FF2B5EF4-FFF2-40B4-BE49-F238E27FC236}">
                          <a16:creationId xmlns:a16="http://schemas.microsoft.com/office/drawing/2014/main" id="{9B10A15B-B86E-0E41-D1F6-B48CAF235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63499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6C0CB-EB69-AF6C-6E45-9A9A22B8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Demand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0279C1-24D0-6D22-7C36-719A3BC0D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69" b="12202"/>
          <a:stretch/>
        </p:blipFill>
        <p:spPr>
          <a:xfrm>
            <a:off x="311700" y="1124660"/>
            <a:ext cx="2428240" cy="203390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D3A4CF-7DF6-BB3A-611E-1A1B0DF4A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07" b="12202"/>
          <a:stretch/>
        </p:blipFill>
        <p:spPr>
          <a:xfrm>
            <a:off x="311700" y="2516842"/>
            <a:ext cx="2428240" cy="2070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26F116-65BF-F22F-B362-9861C614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16" y="1345471"/>
            <a:ext cx="3599815" cy="281114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7BB7DF2-B981-8EC5-C260-936663E0BBDD}"/>
              </a:ext>
            </a:extLst>
          </p:cNvPr>
          <p:cNvSpPr/>
          <p:nvPr/>
        </p:nvSpPr>
        <p:spPr>
          <a:xfrm>
            <a:off x="3119718" y="2516842"/>
            <a:ext cx="1559859" cy="641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Digitalization</a:t>
            </a:r>
            <a:endParaRPr lang="de-DE" dirty="0"/>
          </a:p>
        </p:txBody>
      </p:sp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91412906-94FD-5039-CBA9-B44266E6A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6D7EB06-D418-0D8B-9F95-EA87CC8E376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E74143B-D833-3D18-338B-F0546ECFFD13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D140190-0691-E309-E055-832996C74FB9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5D60ABA-8A9F-F592-430A-62CEB94A931F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7EDC512A-13EB-3802-FADB-54F32A2B7085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57881C15-916E-3ED0-F761-85D9739BB1DE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EA50C0EE-7C61-31A6-AC76-B64789DB454E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1FE0B8A1-D9CE-203F-10D7-5143E7C9EDB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B6F03832-D8A4-7ABF-C002-AB382221BD15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69604CDE-8E48-64D7-148C-9134967C8CEF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9F65D343-3304-6B55-1ACA-784BFF53249B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9856A699-D908-558E-5BA2-82097BE76B54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2" name="Gruppieren 21">
                    <a:extLst>
                      <a:ext uri="{FF2B5EF4-FFF2-40B4-BE49-F238E27FC236}">
                        <a16:creationId xmlns:a16="http://schemas.microsoft.com/office/drawing/2014/main" id="{B9770434-5F4A-10B7-C393-EA23BC435D54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9DF2FBDD-4B86-E929-A837-B322E38E6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50582332-A1F5-339A-69EE-155F960DC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" name="Rechteck 24">
                      <a:extLst>
                        <a:ext uri="{FF2B5EF4-FFF2-40B4-BE49-F238E27FC236}">
                          <a16:creationId xmlns:a16="http://schemas.microsoft.com/office/drawing/2014/main" id="{2B82C1F6-33C8-7AC6-8EA6-5055B9F12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F0C83737-48C3-DD1F-8988-0B97A16C6568}"/>
              </a:ext>
            </a:extLst>
          </p:cNvPr>
          <p:cNvSpPr/>
          <p:nvPr/>
        </p:nvSpPr>
        <p:spPr>
          <a:xfrm>
            <a:off x="6603183" y="290015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E245C-4FE0-00F9-609E-8139EB1D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</a:t>
            </a:r>
          </a:p>
        </p:txBody>
      </p:sp>
      <p:grpSp>
        <p:nvGrpSpPr>
          <p:cNvPr id="39" name="Zeichenbereich 2">
            <a:extLst>
              <a:ext uri="{FF2B5EF4-FFF2-40B4-BE49-F238E27FC236}">
                <a16:creationId xmlns:a16="http://schemas.microsoft.com/office/drawing/2014/main" id="{8B8BF068-A60F-338C-7C98-EB453A7B7910}"/>
              </a:ext>
            </a:extLst>
          </p:cNvPr>
          <p:cNvGrpSpPr/>
          <p:nvPr/>
        </p:nvGrpSpPr>
        <p:grpSpPr>
          <a:xfrm>
            <a:off x="311700" y="1222375"/>
            <a:ext cx="5400040" cy="2698750"/>
            <a:chOff x="0" y="0"/>
            <a:chExt cx="5400040" cy="2698750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2CAF851C-99E0-B5F7-DE53-8EE6285CECCC}"/>
                </a:ext>
              </a:extLst>
            </p:cNvPr>
            <p:cNvSpPr/>
            <p:nvPr/>
          </p:nvSpPr>
          <p:spPr>
            <a:xfrm>
              <a:off x="0" y="0"/>
              <a:ext cx="5400040" cy="2698750"/>
            </a:xfrm>
            <a:prstGeom prst="rect">
              <a:avLst/>
            </a:prstGeom>
            <a:solidFill>
              <a:prstClr val="white"/>
            </a:solid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B060D8D-0439-8DAA-7EFA-7DA023637D3B}"/>
                </a:ext>
              </a:extLst>
            </p:cNvPr>
            <p:cNvGrpSpPr/>
            <p:nvPr/>
          </p:nvGrpSpPr>
          <p:grpSpPr>
            <a:xfrm>
              <a:off x="0" y="34775"/>
              <a:ext cx="2025915" cy="2628028"/>
              <a:chOff x="0" y="59164"/>
              <a:chExt cx="3446736" cy="4471124"/>
            </a:xfrm>
          </p:grpSpPr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777F4049-72AE-C059-A438-C89D819D4303}"/>
                  </a:ext>
                </a:extLst>
              </p:cNvPr>
              <p:cNvSpPr/>
              <p:nvPr/>
            </p:nvSpPr>
            <p:spPr>
              <a:xfrm rot="11416364">
                <a:off x="1263663" y="1182937"/>
                <a:ext cx="2183073" cy="1402399"/>
              </a:xfrm>
              <a:prstGeom prst="rect">
                <a:avLst/>
              </a:prstGeom>
              <a:solidFill>
                <a:srgbClr val="44546A">
                  <a:lumMod val="75000"/>
                  <a:lumOff val="25000"/>
                </a:srgbClr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89FFFFE9-1B4B-9877-FE36-27BB3E016C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299" y="1868136"/>
                <a:ext cx="252800" cy="132866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11F5771-E49A-2E54-65F8-3C17559BB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5199" y="416619"/>
                <a:ext cx="0" cy="341945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0F60AD99-0ACC-DD6E-7872-3FCFE8775A1C}"/>
                  </a:ext>
                </a:extLst>
              </p:cNvPr>
              <p:cNvGrpSpPr/>
              <p:nvPr/>
            </p:nvGrpSpPr>
            <p:grpSpPr>
              <a:xfrm>
                <a:off x="1461481" y="967519"/>
                <a:ext cx="1801233" cy="1801235"/>
                <a:chOff x="1461480" y="967519"/>
                <a:chExt cx="1801234" cy="1801234"/>
              </a:xfrm>
            </p:grpSpPr>
            <p:sp>
              <p:nvSpPr>
                <p:cNvPr id="72" name="Bogen 71">
                  <a:extLst>
                    <a:ext uri="{FF2B5EF4-FFF2-40B4-BE49-F238E27FC236}">
                      <a16:creationId xmlns:a16="http://schemas.microsoft.com/office/drawing/2014/main" id="{E179A0BE-64DC-327C-F1A8-7401F203B01F}"/>
                    </a:ext>
                  </a:extLst>
                </p:cNvPr>
                <p:cNvSpPr/>
                <p:nvPr/>
              </p:nvSpPr>
              <p:spPr>
                <a:xfrm>
                  <a:off x="1461480" y="967519"/>
                  <a:ext cx="1801234" cy="1801234"/>
                </a:xfrm>
                <a:prstGeom prst="arc">
                  <a:avLst>
                    <a:gd name="adj1" fmla="val 16200000"/>
                    <a:gd name="adj2" fmla="val 6060340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Textfeld 38">
                      <a:extLst>
                        <a:ext uri="{FF2B5EF4-FFF2-40B4-BE49-F238E27FC236}">
                          <a16:creationId xmlns:a16="http://schemas.microsoft.com/office/drawing/2014/main" id="{9B92DBDF-572E-5FA2-B51A-B8D025971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23644" y="1353392"/>
                      <a:ext cx="565018" cy="52072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0" 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73" name="Textfeld 38">
                      <a:extLst>
                        <a:ext uri="{FF2B5EF4-FFF2-40B4-BE49-F238E27FC236}">
                          <a16:creationId xmlns:a16="http://schemas.microsoft.com/office/drawing/2014/main" id="{9B92DBDF-572E-5FA2-B51A-B8D0259712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3644" y="1353392"/>
                      <a:ext cx="565018" cy="5207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909" r="-30909" b="-2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4" name="Textfeld 44">
                <a:extLst>
                  <a:ext uri="{FF2B5EF4-FFF2-40B4-BE49-F238E27FC236}">
                    <a16:creationId xmlns:a16="http://schemas.microsoft.com/office/drawing/2014/main" id="{1D7148BB-CE20-7C6D-AAF3-2DD67D3A1E91}"/>
                  </a:ext>
                </a:extLst>
              </p:cNvPr>
              <p:cNvSpPr txBox="1"/>
              <p:nvPr/>
            </p:nvSpPr>
            <p:spPr>
              <a:xfrm>
                <a:off x="2183374" y="59164"/>
                <a:ext cx="440270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5" name="Textfeld 45">
                <a:extLst>
                  <a:ext uri="{FF2B5EF4-FFF2-40B4-BE49-F238E27FC236}">
                    <a16:creationId xmlns:a16="http://schemas.microsoft.com/office/drawing/2014/main" id="{52582982-82BA-1AE0-A966-27297B48A491}"/>
                  </a:ext>
                </a:extLst>
              </p:cNvPr>
              <p:cNvSpPr txBox="1"/>
              <p:nvPr/>
            </p:nvSpPr>
            <p:spPr>
              <a:xfrm>
                <a:off x="2183374" y="3835629"/>
                <a:ext cx="661098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6" name="Textfeld 46">
                <a:extLst>
                  <a:ext uri="{FF2B5EF4-FFF2-40B4-BE49-F238E27FC236}">
                    <a16:creationId xmlns:a16="http://schemas.microsoft.com/office/drawing/2014/main" id="{2A542FAD-9E26-B328-BB37-0D2D35B104E1}"/>
                  </a:ext>
                </a:extLst>
              </p:cNvPr>
              <p:cNvSpPr txBox="1"/>
              <p:nvPr/>
            </p:nvSpPr>
            <p:spPr>
              <a:xfrm>
                <a:off x="0" y="1556490"/>
                <a:ext cx="762593" cy="6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1F5F5224-644D-F5F7-2E8A-AF34E2C6D39A}"/>
                  </a:ext>
                </a:extLst>
              </p:cNvPr>
              <p:cNvGrpSpPr/>
              <p:nvPr/>
            </p:nvGrpSpPr>
            <p:grpSpPr>
              <a:xfrm>
                <a:off x="480398" y="529452"/>
                <a:ext cx="2265811" cy="2033344"/>
                <a:chOff x="480398" y="529451"/>
                <a:chExt cx="2265810" cy="2033344"/>
              </a:xfrm>
            </p:grpSpPr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6E60E80A-DE46-05A5-F567-18725214D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8071" y="1922429"/>
                  <a:ext cx="1774025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A5DF5BEA-DE5C-92CC-A805-32936EA34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48302" y="618670"/>
                  <a:ext cx="13794" cy="130375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030A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70" name="Textfeld 52">
                  <a:extLst>
                    <a:ext uri="{FF2B5EF4-FFF2-40B4-BE49-F238E27FC236}">
                      <a16:creationId xmlns:a16="http://schemas.microsoft.com/office/drawing/2014/main" id="{6D8C2F52-05C8-787A-9C4C-2CCC9C6D7BAB}"/>
                    </a:ext>
                  </a:extLst>
                </p:cNvPr>
                <p:cNvSpPr txBox="1"/>
                <p:nvPr/>
              </p:nvSpPr>
              <p:spPr>
                <a:xfrm>
                  <a:off x="2359446" y="529451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1" name="Textfeld 53">
                  <a:extLst>
                    <a:ext uri="{FF2B5EF4-FFF2-40B4-BE49-F238E27FC236}">
                      <a16:creationId xmlns:a16="http://schemas.microsoft.com/office/drawing/2014/main" id="{07566228-BDFF-9624-18A1-00290BD0905E}"/>
                    </a:ext>
                  </a:extLst>
                </p:cNvPr>
                <p:cNvSpPr txBox="1"/>
                <p:nvPr/>
              </p:nvSpPr>
              <p:spPr>
                <a:xfrm>
                  <a:off x="480398" y="1868136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E787F2E3-7FB3-240B-D590-55CF76402079}"/>
                </a:ext>
              </a:extLst>
            </p:cNvPr>
            <p:cNvGrpSpPr/>
            <p:nvPr/>
          </p:nvGrpSpPr>
          <p:grpSpPr>
            <a:xfrm>
              <a:off x="2298525" y="0"/>
              <a:ext cx="3101513" cy="2044937"/>
              <a:chOff x="3910532" y="0"/>
              <a:chExt cx="5276676" cy="3479098"/>
            </a:xfrm>
          </p:grpSpPr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CA57E872-181C-06B4-2956-9F9C8464ACDC}"/>
                  </a:ext>
                </a:extLst>
              </p:cNvPr>
              <p:cNvGrpSpPr/>
              <p:nvPr/>
            </p:nvGrpSpPr>
            <p:grpSpPr>
              <a:xfrm>
                <a:off x="5696526" y="683097"/>
                <a:ext cx="3490682" cy="2796001"/>
                <a:chOff x="5696529" y="683096"/>
                <a:chExt cx="3490682" cy="2796001"/>
              </a:xfrm>
            </p:grpSpPr>
            <p:cxnSp>
              <p:nvCxnSpPr>
                <p:cNvPr id="54" name="Gerade Verbindung mit Pfeil 53">
                  <a:extLst>
                    <a:ext uri="{FF2B5EF4-FFF2-40B4-BE49-F238E27FC236}">
                      <a16:creationId xmlns:a16="http://schemas.microsoft.com/office/drawing/2014/main" id="{6C32DF25-A746-3609-CAB1-466B520C6BA5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>
                <a:xfrm flipV="1">
                  <a:off x="6412207" y="683096"/>
                  <a:ext cx="505771" cy="128326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A65CBA83-E255-70EE-469D-D6E08A056015}"/>
                    </a:ext>
                  </a:extLst>
                </p:cNvPr>
                <p:cNvCxnSpPr>
                  <a:stCxn id="52" idx="3"/>
                </p:cNvCxnSpPr>
                <p:nvPr/>
              </p:nvCxnSpPr>
              <p:spPr>
                <a:xfrm>
                  <a:off x="6412207" y="1966365"/>
                  <a:ext cx="2775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</p:cxnSp>
            <p:sp>
              <p:nvSpPr>
                <p:cNvPr id="56" name="Bogen 55">
                  <a:extLst>
                    <a:ext uri="{FF2B5EF4-FFF2-40B4-BE49-F238E27FC236}">
                      <a16:creationId xmlns:a16="http://schemas.microsoft.com/office/drawing/2014/main" id="{A4F9E216-5FD1-B498-F753-62535C54D0C9}"/>
                    </a:ext>
                  </a:extLst>
                </p:cNvPr>
                <p:cNvSpPr/>
                <p:nvPr/>
              </p:nvSpPr>
              <p:spPr>
                <a:xfrm rot="16200000">
                  <a:off x="7122196" y="2099183"/>
                  <a:ext cx="1379915" cy="1379914"/>
                </a:xfrm>
                <a:prstGeom prst="arc">
                  <a:avLst>
                    <a:gd name="adj1" fmla="val 16200000"/>
                    <a:gd name="adj2" fmla="val 17589828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uppieren 56">
                  <a:extLst>
                    <a:ext uri="{FF2B5EF4-FFF2-40B4-BE49-F238E27FC236}">
                      <a16:creationId xmlns:a16="http://schemas.microsoft.com/office/drawing/2014/main" id="{A0EF53B3-61F7-E7BC-A72A-4AA78F43EA1F}"/>
                    </a:ext>
                  </a:extLst>
                </p:cNvPr>
                <p:cNvGrpSpPr/>
                <p:nvPr/>
              </p:nvGrpSpPr>
              <p:grpSpPr>
                <a:xfrm>
                  <a:off x="5696529" y="1288563"/>
                  <a:ext cx="1379915" cy="1675030"/>
                  <a:chOff x="5696529" y="1288563"/>
                  <a:chExt cx="1379916" cy="1675029"/>
                </a:xfrm>
              </p:grpSpPr>
              <p:sp>
                <p:nvSpPr>
                  <p:cNvPr id="58" name="Bogen 57">
                    <a:extLst>
                      <a:ext uri="{FF2B5EF4-FFF2-40B4-BE49-F238E27FC236}">
                        <a16:creationId xmlns:a16="http://schemas.microsoft.com/office/drawing/2014/main" id="{C6FE2627-959C-024D-42F5-4E3203B445F4}"/>
                      </a:ext>
                    </a:extLst>
                  </p:cNvPr>
                  <p:cNvSpPr/>
                  <p:nvPr/>
                </p:nvSpPr>
                <p:spPr>
                  <a:xfrm>
                    <a:off x="5696529" y="1288563"/>
                    <a:ext cx="1379916" cy="1379912"/>
                  </a:xfrm>
                  <a:prstGeom prst="arc">
                    <a:avLst>
                      <a:gd name="adj1" fmla="val 16200000"/>
                      <a:gd name="adj2" fmla="val 17668553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9" name="Textfeld 13">
                        <a:extLst>
                          <a:ext uri="{FF2B5EF4-FFF2-40B4-BE49-F238E27FC236}">
                            <a16:creationId xmlns:a16="http://schemas.microsoft.com/office/drawing/2014/main" id="{A51233E7-C60F-1C5C-8889-B6880F5A78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223067" y="2442868"/>
                        <a:ext cx="186899" cy="5207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9" name="Textfeld 13">
                        <a:extLst>
                          <a:ext uri="{FF2B5EF4-FFF2-40B4-BE49-F238E27FC236}">
                            <a16:creationId xmlns:a16="http://schemas.microsoft.com/office/drawing/2014/main" id="{A51233E7-C60F-1C5C-8889-B6880F5A78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223067" y="2442868"/>
                        <a:ext cx="186899" cy="52072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55556" r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DF9E134A-834D-0C5C-11CB-BEBC0AAF4F30}"/>
                  </a:ext>
                </a:extLst>
              </p:cNvPr>
              <p:cNvGrpSpPr/>
              <p:nvPr/>
            </p:nvGrpSpPr>
            <p:grpSpPr>
              <a:xfrm>
                <a:off x="3910532" y="1095881"/>
                <a:ext cx="4054416" cy="1051154"/>
                <a:chOff x="3910532" y="1095880"/>
                <a:chExt cx="4054416" cy="1051154"/>
              </a:xfrm>
            </p:grpSpPr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E9F6842-203E-26DB-BDD0-6E0938A7034F}"/>
                    </a:ext>
                  </a:extLst>
                </p:cNvPr>
                <p:cNvSpPr/>
                <p:nvPr/>
              </p:nvSpPr>
              <p:spPr>
                <a:xfrm rot="17647322">
                  <a:off x="6279145" y="461231"/>
                  <a:ext cx="188918" cy="3182688"/>
                </a:xfrm>
                <a:prstGeom prst="rect">
                  <a:avLst/>
                </a:prstGeom>
                <a:solidFill>
                  <a:srgbClr val="E7E6E6">
                    <a:lumMod val="75000"/>
                  </a:srgbClr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78F09B4B-CA69-8469-0CD1-96309F1326A7}"/>
                    </a:ext>
                  </a:extLst>
                </p:cNvPr>
                <p:cNvSpPr/>
                <p:nvPr/>
              </p:nvSpPr>
              <p:spPr>
                <a:xfrm rot="17647322">
                  <a:off x="4347349" y="659063"/>
                  <a:ext cx="190475" cy="1064110"/>
                </a:xfrm>
                <a:prstGeom prst="rect">
                  <a:avLst/>
                </a:prstGeom>
                <a:solidFill>
                  <a:srgbClr val="E7E6E6">
                    <a:lumMod val="75000"/>
                  </a:srgbClr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6D6061CB-EFDD-BF70-1B21-61C7241A7803}"/>
                  </a:ext>
                </a:extLst>
              </p:cNvPr>
              <p:cNvGrpSpPr/>
              <p:nvPr/>
            </p:nvGrpSpPr>
            <p:grpSpPr>
              <a:xfrm>
                <a:off x="4696565" y="0"/>
                <a:ext cx="2102405" cy="2575150"/>
                <a:chOff x="4696566" y="0"/>
                <a:chExt cx="2102405" cy="2575150"/>
              </a:xfrm>
            </p:grpSpPr>
            <p:cxnSp>
              <p:nvCxnSpPr>
                <p:cNvPr id="48" name="Gerade Verbindung mit Pfeil 47">
                  <a:extLst>
                    <a:ext uri="{FF2B5EF4-FFF2-40B4-BE49-F238E27FC236}">
                      <a16:creationId xmlns:a16="http://schemas.microsoft.com/office/drawing/2014/main" id="{E6DC04AD-E049-7E87-0AEF-F6D0A9A5A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42022" y="1940442"/>
                  <a:ext cx="1561917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7030A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49" name="Textfeld 57">
                  <a:extLst>
                    <a:ext uri="{FF2B5EF4-FFF2-40B4-BE49-F238E27FC236}">
                      <a16:creationId xmlns:a16="http://schemas.microsoft.com/office/drawing/2014/main" id="{8BC9ADF0-AAA0-277E-84A2-65E15FB10392}"/>
                    </a:ext>
                  </a:extLst>
                </p:cNvPr>
                <p:cNvSpPr txBox="1"/>
                <p:nvPr/>
              </p:nvSpPr>
              <p:spPr>
                <a:xfrm>
                  <a:off x="4696566" y="1880491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Gerade Verbindung mit Pfeil 49">
                  <a:extLst>
                    <a:ext uri="{FF2B5EF4-FFF2-40B4-BE49-F238E27FC236}">
                      <a16:creationId xmlns:a16="http://schemas.microsoft.com/office/drawing/2014/main" id="{C860BD4A-270C-B752-8F34-981F0AADA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03939" y="471120"/>
                  <a:ext cx="0" cy="1481129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44546A">
                      <a:lumMod val="50000"/>
                      <a:lumOff val="50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51" name="Textfeld 61">
                  <a:extLst>
                    <a:ext uri="{FF2B5EF4-FFF2-40B4-BE49-F238E27FC236}">
                      <a16:creationId xmlns:a16="http://schemas.microsoft.com/office/drawing/2014/main" id="{B9F35039-5E18-B557-7DD1-EED0FB2C3D3D}"/>
                    </a:ext>
                  </a:extLst>
                </p:cNvPr>
                <p:cNvSpPr txBox="1"/>
                <p:nvPr/>
              </p:nvSpPr>
              <p:spPr>
                <a:xfrm>
                  <a:off x="6412209" y="0"/>
                  <a:ext cx="386762" cy="694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E9AE359F-9370-86FB-73FF-7DAF9BF7B659}"/>
                </a:ext>
              </a:extLst>
            </p:cNvPr>
            <p:cNvCxnSpPr>
              <a:endCxn id="59" idx="0"/>
            </p:cNvCxnSpPr>
            <p:nvPr/>
          </p:nvCxnSpPr>
          <p:spPr>
            <a:xfrm flipH="1">
              <a:off x="3712709" y="939225"/>
              <a:ext cx="85568" cy="496472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F1BC6710-8DA4-FDE3-AB07-04DB053E77B4}"/>
                </a:ext>
              </a:extLst>
            </p:cNvPr>
            <p:cNvCxnSpPr/>
            <p:nvPr/>
          </p:nvCxnSpPr>
          <p:spPr>
            <a:xfrm flipH="1">
              <a:off x="3768955" y="1588586"/>
              <a:ext cx="498245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04D34B0-1E50-89E3-0DF1-786B69AA451B}"/>
                  </a:ext>
                </a:extLst>
              </p:cNvPr>
              <p:cNvSpPr txBox="1"/>
              <p:nvPr/>
            </p:nvSpPr>
            <p:spPr>
              <a:xfrm>
                <a:off x="5440189" y="1533575"/>
                <a:ext cx="3392111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D04D34B0-1E50-89E3-0DF1-786B69AA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89" y="1533575"/>
                <a:ext cx="3392111" cy="324384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10379E0-7ACE-2008-4831-328F6D6961CA}"/>
                  </a:ext>
                </a:extLst>
              </p:cNvPr>
              <p:cNvSpPr txBox="1"/>
              <p:nvPr/>
            </p:nvSpPr>
            <p:spPr>
              <a:xfrm>
                <a:off x="5903710" y="2428041"/>
                <a:ext cx="2730490" cy="1035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r>
                        <a:rPr lang="de-DE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10379E0-7ACE-2008-4831-328F6D6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10" y="2428041"/>
                <a:ext cx="2730490" cy="1035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Grafik 7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2E5A7719-7376-5973-591A-90FE44ADE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EF640-9799-D6C3-8824-116D22E57530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BCD483ED-48D2-BF22-6CCF-887443A791C6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C1A79F0B-9617-A4F0-5753-B3FB2E82AAAF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37263BFE-7878-8356-0498-6043A4792285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123EBDE3-99D7-38AA-BD84-6D7188D9BF9D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D527827B-1453-33C6-1B1E-1F54B8C35CF5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2ADF5672-21EF-C216-D6A4-F3FD53FF400C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5D50C1FB-7DC6-6BDA-BC46-CA5E14D07431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B2BAE8B1-5E69-AFDA-7F5F-59BBEDA35E62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8" name="Rechteck 87">
                  <a:extLst>
                    <a:ext uri="{FF2B5EF4-FFF2-40B4-BE49-F238E27FC236}">
                      <a16:creationId xmlns:a16="http://schemas.microsoft.com/office/drawing/2014/main" id="{AF6DC073-FE9F-F054-59B6-50DC2175E90A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89" name="Gruppieren 88">
                  <a:extLst>
                    <a:ext uri="{FF2B5EF4-FFF2-40B4-BE49-F238E27FC236}">
                      <a16:creationId xmlns:a16="http://schemas.microsoft.com/office/drawing/2014/main" id="{1374C34A-77A1-FFD0-779E-FF3DB7C48048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90" name="Rechteck 89">
                    <a:extLst>
                      <a:ext uri="{FF2B5EF4-FFF2-40B4-BE49-F238E27FC236}">
                        <a16:creationId xmlns:a16="http://schemas.microsoft.com/office/drawing/2014/main" id="{814E06AD-4F13-9C7C-E4F4-3047E439C4AC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91" name="Gruppieren 90">
                    <a:extLst>
                      <a:ext uri="{FF2B5EF4-FFF2-40B4-BE49-F238E27FC236}">
                        <a16:creationId xmlns:a16="http://schemas.microsoft.com/office/drawing/2014/main" id="{805AB8AE-69DE-A5B1-F512-209A2D6A2016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92" name="Rechteck 91">
                      <a:extLst>
                        <a:ext uri="{FF2B5EF4-FFF2-40B4-BE49-F238E27FC236}">
                          <a16:creationId xmlns:a16="http://schemas.microsoft.com/office/drawing/2014/main" id="{1CD4F983-7065-7290-CEE7-31CD6957AE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Rechteck 92">
                      <a:extLst>
                        <a:ext uri="{FF2B5EF4-FFF2-40B4-BE49-F238E27FC236}">
                          <a16:creationId xmlns:a16="http://schemas.microsoft.com/office/drawing/2014/main" id="{9D2B8936-A0BD-7A17-94F4-190B0EFC1B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" name="Rechteck 93">
                      <a:extLst>
                        <a:ext uri="{FF2B5EF4-FFF2-40B4-BE49-F238E27FC236}">
                          <a16:creationId xmlns:a16="http://schemas.microsoft.com/office/drawing/2014/main" id="{4D191627-3AF7-A01D-43CF-848377420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96" name="Rechteck 95">
            <a:extLst>
              <a:ext uri="{FF2B5EF4-FFF2-40B4-BE49-F238E27FC236}">
                <a16:creationId xmlns:a16="http://schemas.microsoft.com/office/drawing/2014/main" id="{51CA8CF8-FCA9-7B57-84AF-F18F8D93D81A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3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B497E-C2ED-760D-AB83-76725651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Sun Model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F80222E-394C-A12B-FB7D-70F0A8E3FDA4}"/>
              </a:ext>
            </a:extLst>
          </p:cNvPr>
          <p:cNvGrpSpPr/>
          <p:nvPr/>
        </p:nvGrpSpPr>
        <p:grpSpPr>
          <a:xfrm>
            <a:off x="158581" y="1067510"/>
            <a:ext cx="5103495" cy="2620010"/>
            <a:chOff x="0" y="651217"/>
            <a:chExt cx="6276108" cy="322251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E2F4D87-58B4-0054-423E-CAA8632A4D01}"/>
                </a:ext>
              </a:extLst>
            </p:cNvPr>
            <p:cNvSpPr/>
            <p:nvPr/>
          </p:nvSpPr>
          <p:spPr>
            <a:xfrm>
              <a:off x="0" y="2173777"/>
              <a:ext cx="6276108" cy="1276005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A20D94E1-523B-31BC-ED57-8D5ED3C2F215}"/>
                </a:ext>
              </a:extLst>
            </p:cNvPr>
            <p:cNvGrpSpPr/>
            <p:nvPr/>
          </p:nvGrpSpPr>
          <p:grpSpPr>
            <a:xfrm>
              <a:off x="2006138" y="2147050"/>
              <a:ext cx="2280653" cy="1726677"/>
              <a:chOff x="2006138" y="2147052"/>
              <a:chExt cx="2280653" cy="1726677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CC968CDB-73B7-2C57-299F-E1B71C23C735}"/>
                  </a:ext>
                </a:extLst>
              </p:cNvPr>
              <p:cNvSpPr/>
              <p:nvPr/>
            </p:nvSpPr>
            <p:spPr>
              <a:xfrm>
                <a:off x="2437015" y="2751514"/>
                <a:ext cx="1460269" cy="365755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6B28FF03-82AC-6C72-983F-0C9309F51919}"/>
                  </a:ext>
                </a:extLst>
              </p:cNvPr>
              <p:cNvGrpSpPr/>
              <p:nvPr/>
            </p:nvGrpSpPr>
            <p:grpSpPr>
              <a:xfrm>
                <a:off x="2006138" y="2147052"/>
                <a:ext cx="2280653" cy="1726677"/>
                <a:chOff x="2006138" y="2147052"/>
                <a:chExt cx="2280653" cy="1726677"/>
              </a:xfrm>
            </p:grpSpPr>
            <p:cxnSp>
              <p:nvCxnSpPr>
                <p:cNvPr id="60" name="Gerader Verbinder 59">
                  <a:extLst>
                    <a:ext uri="{FF2B5EF4-FFF2-40B4-BE49-F238E27FC236}">
                      <a16:creationId xmlns:a16="http://schemas.microsoft.com/office/drawing/2014/main" id="{345A217B-1C98-F1C1-FB2D-B6CCC54E6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67150" y="2552006"/>
                  <a:ext cx="0" cy="7564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61" name="Gerader Verbinder 60">
                  <a:extLst>
                    <a:ext uri="{FF2B5EF4-FFF2-40B4-BE49-F238E27FC236}">
                      <a16:creationId xmlns:a16="http://schemas.microsoft.com/office/drawing/2014/main" id="{F33EFAF9-DF5E-B1D6-ECF6-718BFDF94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40" y="2934391"/>
                  <a:ext cx="173043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sp>
              <p:nvSpPr>
                <p:cNvPr id="62" name="Textfeld 11">
                  <a:extLst>
                    <a:ext uri="{FF2B5EF4-FFF2-40B4-BE49-F238E27FC236}">
                      <a16:creationId xmlns:a16="http://schemas.microsoft.com/office/drawing/2014/main" id="{820C0BA4-2D61-285D-51D1-6FD66C8C813D}"/>
                    </a:ext>
                  </a:extLst>
                </p:cNvPr>
                <p:cNvSpPr txBox="1"/>
                <p:nvPr/>
              </p:nvSpPr>
              <p:spPr>
                <a:xfrm>
                  <a:off x="2904607" y="2147052"/>
                  <a:ext cx="295156" cy="50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3" name="Textfeld 12">
                  <a:extLst>
                    <a:ext uri="{FF2B5EF4-FFF2-40B4-BE49-F238E27FC236}">
                      <a16:creationId xmlns:a16="http://schemas.microsoft.com/office/drawing/2014/main" id="{7E7526FC-9322-130A-66CC-3C5DBF06458B}"/>
                    </a:ext>
                  </a:extLst>
                </p:cNvPr>
                <p:cNvSpPr txBox="1"/>
                <p:nvPr/>
              </p:nvSpPr>
              <p:spPr>
                <a:xfrm>
                  <a:off x="2746237" y="3371651"/>
                  <a:ext cx="295156" cy="502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4" name="Textfeld 13">
                  <a:extLst>
                    <a:ext uri="{FF2B5EF4-FFF2-40B4-BE49-F238E27FC236}">
                      <a16:creationId xmlns:a16="http://schemas.microsoft.com/office/drawing/2014/main" id="{83E1FDE0-2B25-017D-8AEB-BEEF59C2CA47}"/>
                    </a:ext>
                  </a:extLst>
                </p:cNvPr>
                <p:cNvSpPr txBox="1"/>
                <p:nvPr/>
              </p:nvSpPr>
              <p:spPr>
                <a:xfrm>
                  <a:off x="2006138" y="2745568"/>
                  <a:ext cx="295156" cy="502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E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65" name="Textfeld 14">
                  <a:extLst>
                    <a:ext uri="{FF2B5EF4-FFF2-40B4-BE49-F238E27FC236}">
                      <a16:creationId xmlns:a16="http://schemas.microsoft.com/office/drawing/2014/main" id="{5BA5C1B5-8DEE-93F1-F33C-00A235F18E26}"/>
                    </a:ext>
                  </a:extLst>
                </p:cNvPr>
                <p:cNvSpPr txBox="1"/>
                <p:nvPr/>
              </p:nvSpPr>
              <p:spPr>
                <a:xfrm>
                  <a:off x="3872496" y="2950345"/>
                  <a:ext cx="414295" cy="499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kumimoji="0" lang="de-DE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1CA7C498-F019-1721-5DEB-4D2C135B1ABD}"/>
                </a:ext>
              </a:extLst>
            </p:cNvPr>
            <p:cNvGrpSpPr/>
            <p:nvPr/>
          </p:nvGrpSpPr>
          <p:grpSpPr>
            <a:xfrm>
              <a:off x="1095730" y="651217"/>
              <a:ext cx="2070726" cy="2279018"/>
              <a:chOff x="1095730" y="651217"/>
              <a:chExt cx="2070726" cy="2279018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0D1A9D2-D368-370D-5631-E4BC202BB29E}"/>
                  </a:ext>
                </a:extLst>
              </p:cNvPr>
              <p:cNvSpPr/>
              <p:nvPr/>
            </p:nvSpPr>
            <p:spPr>
              <a:xfrm>
                <a:off x="1095730" y="651217"/>
                <a:ext cx="569423" cy="569421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2FADA148-EB34-E21B-F60A-4D9D48E5BEDE}"/>
                  </a:ext>
                </a:extLst>
              </p:cNvPr>
              <p:cNvGrpSpPr/>
              <p:nvPr/>
            </p:nvGrpSpPr>
            <p:grpSpPr>
              <a:xfrm>
                <a:off x="1380441" y="908893"/>
                <a:ext cx="1786015" cy="2021342"/>
                <a:chOff x="1380441" y="908893"/>
                <a:chExt cx="1786015" cy="2021342"/>
              </a:xfrm>
            </p:grpSpPr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AAD78449-6353-DC99-F38D-E92874F251A7}"/>
                    </a:ext>
                  </a:extLst>
                </p:cNvPr>
                <p:cNvCxnSpPr/>
                <p:nvPr/>
              </p:nvCxnSpPr>
              <p:spPr>
                <a:xfrm>
                  <a:off x="1380441" y="1220639"/>
                  <a:ext cx="0" cy="96203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D382A98E-8981-CD4E-6520-0B2810FF6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0441" y="908893"/>
                  <a:ext cx="1786015" cy="202134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4AE8459E-1637-C3F5-AE83-DC8718B74B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0441" y="2206643"/>
                  <a:ext cx="1786015" cy="72359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cxnSp>
              <p:nvCxnSpPr>
                <p:cNvPr id="57" name="Gerade Verbindung mit Pfeil 56">
                  <a:extLst>
                    <a:ext uri="{FF2B5EF4-FFF2-40B4-BE49-F238E27FC236}">
                      <a16:creationId xmlns:a16="http://schemas.microsoft.com/office/drawing/2014/main" id="{34D0BF36-1E48-6BE0-256B-6A88530AC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32970" y="2001063"/>
                  <a:ext cx="820023" cy="91024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16BE5A80-B720-E632-4789-0CFA89464C58}"/>
                </a:ext>
              </a:extLst>
            </p:cNvPr>
            <p:cNvGrpSpPr/>
            <p:nvPr/>
          </p:nvGrpSpPr>
          <p:grpSpPr>
            <a:xfrm>
              <a:off x="2502134" y="1986741"/>
              <a:ext cx="1328644" cy="1886988"/>
              <a:chOff x="2502134" y="1986741"/>
              <a:chExt cx="1328644" cy="1886988"/>
            </a:xfrm>
          </p:grpSpPr>
          <p:sp>
            <p:nvSpPr>
              <p:cNvPr id="50" name="Bogen 49">
                <a:extLst>
                  <a:ext uri="{FF2B5EF4-FFF2-40B4-BE49-F238E27FC236}">
                    <a16:creationId xmlns:a16="http://schemas.microsoft.com/office/drawing/2014/main" id="{9FF07E24-B5EB-B7B2-8859-653C547C3063}"/>
                  </a:ext>
                </a:extLst>
              </p:cNvPr>
              <p:cNvSpPr/>
              <p:nvPr/>
            </p:nvSpPr>
            <p:spPr>
              <a:xfrm rot="16200000">
                <a:off x="2222962" y="2265913"/>
                <a:ext cx="1886988" cy="1328644"/>
              </a:xfrm>
              <a:prstGeom prst="arc">
                <a:avLst>
                  <a:gd name="adj1" fmla="val 17471918"/>
                  <a:gd name="adj2" fmla="val 1919977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feld 30">
                    <a:extLst>
                      <a:ext uri="{FF2B5EF4-FFF2-40B4-BE49-F238E27FC236}">
                        <a16:creationId xmlns:a16="http://schemas.microsoft.com/office/drawing/2014/main" id="{90D0E5D3-53FB-CA73-EE8D-1A679AE8C5D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7935" y="2428348"/>
                    <a:ext cx="156167" cy="376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1" name="Textfeld 30">
                    <a:extLst>
                      <a:ext uri="{FF2B5EF4-FFF2-40B4-BE49-F238E27FC236}">
                        <a16:creationId xmlns:a16="http://schemas.microsoft.com/office/drawing/2014/main" id="{90D0E5D3-53FB-CA73-EE8D-1A679AE8C5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7935" y="2428348"/>
                    <a:ext cx="156167" cy="3763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0000" r="-70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10D8163-297D-316E-B4F0-F5725EB5BD98}"/>
                </a:ext>
              </a:extLst>
            </p:cNvPr>
            <p:cNvGrpSpPr/>
            <p:nvPr/>
          </p:nvGrpSpPr>
          <p:grpSpPr>
            <a:xfrm>
              <a:off x="2324110" y="2630977"/>
              <a:ext cx="1684692" cy="616093"/>
              <a:chOff x="2324110" y="2630977"/>
              <a:chExt cx="1684692" cy="616092"/>
            </a:xfrm>
          </p:grpSpPr>
          <p:sp>
            <p:nvSpPr>
              <p:cNvPr id="48" name="Bogen 47">
                <a:extLst>
                  <a:ext uri="{FF2B5EF4-FFF2-40B4-BE49-F238E27FC236}">
                    <a16:creationId xmlns:a16="http://schemas.microsoft.com/office/drawing/2014/main" id="{6468096B-7F50-D82B-BA42-E05AB4C59692}"/>
                  </a:ext>
                </a:extLst>
              </p:cNvPr>
              <p:cNvSpPr/>
              <p:nvPr/>
            </p:nvSpPr>
            <p:spPr>
              <a:xfrm rot="10800000">
                <a:off x="2324110" y="2630977"/>
                <a:ext cx="1684692" cy="598516"/>
              </a:xfrm>
              <a:prstGeom prst="arc">
                <a:avLst>
                  <a:gd name="adj1" fmla="val 16200000"/>
                  <a:gd name="adj2" fmla="val 129231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feld 32">
                    <a:extLst>
                      <a:ext uri="{FF2B5EF4-FFF2-40B4-BE49-F238E27FC236}">
                        <a16:creationId xmlns:a16="http://schemas.microsoft.com/office/drawing/2014/main" id="{D7CCC8DE-B561-4F4F-F617-FB3C064BC86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238" y="2870706"/>
                    <a:ext cx="387295" cy="3763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49" name="Textfeld 32">
                    <a:extLst>
                      <a:ext uri="{FF2B5EF4-FFF2-40B4-BE49-F238E27FC236}">
                        <a16:creationId xmlns:a16="http://schemas.microsoft.com/office/drawing/2014/main" id="{D7CCC8DE-B561-4F4F-F617-FB3C064BC8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238" y="2870706"/>
                    <a:ext cx="387295" cy="3763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538" r="-1730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4AEFA485-0B8B-F65E-5B1F-2748FD4A5012}"/>
                </a:ext>
              </a:extLst>
            </p:cNvPr>
            <p:cNvGrpSpPr/>
            <p:nvPr/>
          </p:nvGrpSpPr>
          <p:grpSpPr>
            <a:xfrm>
              <a:off x="3111736" y="2084242"/>
              <a:ext cx="1360578" cy="1789486"/>
              <a:chOff x="3111733" y="2084242"/>
              <a:chExt cx="1360578" cy="1789486"/>
            </a:xfrm>
          </p:grpSpPr>
          <p:sp>
            <p:nvSpPr>
              <p:cNvPr id="42" name="Textfeld 5">
                <a:extLst>
                  <a:ext uri="{FF2B5EF4-FFF2-40B4-BE49-F238E27FC236}">
                    <a16:creationId xmlns:a16="http://schemas.microsoft.com/office/drawing/2014/main" id="{20CDE851-5933-BDD8-D7AD-4D1DE15B01C7}"/>
                  </a:ext>
                </a:extLst>
              </p:cNvPr>
              <p:cNvSpPr txBox="1"/>
              <p:nvPr/>
            </p:nvSpPr>
            <p:spPr>
              <a:xfrm flipH="1">
                <a:off x="3111733" y="3371650"/>
                <a:ext cx="387295" cy="50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FB8D7405-3301-4A1F-0924-AC5576BE34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3858" y="2084242"/>
                <a:ext cx="0" cy="83899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50000"/>
                    <a:lumOff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4" name="Textfeld 23">
                <a:extLst>
                  <a:ext uri="{FF2B5EF4-FFF2-40B4-BE49-F238E27FC236}">
                    <a16:creationId xmlns:a16="http://schemas.microsoft.com/office/drawing/2014/main" id="{ECB46050-F457-99C7-D64C-60501D528386}"/>
                  </a:ext>
                </a:extLst>
              </p:cNvPr>
              <p:cNvSpPr txBox="1"/>
              <p:nvPr/>
            </p:nvSpPr>
            <p:spPr>
              <a:xfrm flipH="1">
                <a:off x="3111733" y="2142901"/>
                <a:ext cx="387295" cy="50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83576C4D-00D6-36A9-E111-7A683FD685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6454" y="2933911"/>
                <a:ext cx="1205347" cy="48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92D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DAFC1826-4CC5-4E43-3692-A97E2E183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6454" y="2927335"/>
                <a:ext cx="1387" cy="7028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7030A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7" name="Textfeld 31">
                <a:extLst>
                  <a:ext uri="{FF2B5EF4-FFF2-40B4-BE49-F238E27FC236}">
                    <a16:creationId xmlns:a16="http://schemas.microsoft.com/office/drawing/2014/main" id="{4C00DCCF-1350-CE66-7F9C-43CA865AAA34}"/>
                  </a:ext>
                </a:extLst>
              </p:cNvPr>
              <p:cNvSpPr txBox="1"/>
              <p:nvPr/>
            </p:nvSpPr>
            <p:spPr>
              <a:xfrm>
                <a:off x="4085797" y="2505157"/>
                <a:ext cx="386514" cy="5080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67" name="Grafik 66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3E025EE0-6874-BD72-55A9-185AC135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19" y="3714242"/>
            <a:ext cx="3106688" cy="690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2F063F3-E956-A7E5-01B6-BA46D7F94AF0}"/>
                  </a:ext>
                </a:extLst>
              </p:cNvPr>
              <p:cNvSpPr txBox="1"/>
              <p:nvPr/>
            </p:nvSpPr>
            <p:spPr>
              <a:xfrm>
                <a:off x="4433721" y="1231475"/>
                <a:ext cx="4572000" cy="987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90°−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  <m:e>
                              <m:eqArr>
                                <m:eqArr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90°−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func>
                                </m:e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0">
                                              <a:latin typeface="Cambria Math" panose="02040503050406030204" pitchFamily="18" charset="0"/>
                                            </a:rPr>
                                            <m:t>90°−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eqArr>
                            </m:e>
                          </m:eqArr>
                        </m:e>
                      </m:eqAr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2F063F3-E956-A7E5-01B6-BA46D7F94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1" y="1231475"/>
                <a:ext cx="4572000" cy="987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Grafik 69">
            <a:extLst>
              <a:ext uri="{FF2B5EF4-FFF2-40B4-BE49-F238E27FC236}">
                <a16:creationId xmlns:a16="http://schemas.microsoft.com/office/drawing/2014/main" id="{BDC44057-3C31-0AED-0603-B24162744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1438" y="2164980"/>
            <a:ext cx="2298029" cy="2298029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FC68B23-1B7C-A925-8E67-792CCC04D993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BE2E42CC-1DB8-F97E-C751-8FDD568A46B5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EF4C3D71-2349-DCDE-C7B7-7EB2E3D34372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7DD1C1F6-C0A5-585C-0633-3F76CAE80657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66D8807-D51A-DC2A-A005-3FB97248BB33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12037728-B225-06C8-E1B2-EFD246B97E8A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40B13F46-349B-FB74-9405-76AEE890D251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3C806EB6-D970-5A1B-FC64-040E54728186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81" name="Rechteck 80">
                  <a:extLst>
                    <a:ext uri="{FF2B5EF4-FFF2-40B4-BE49-F238E27FC236}">
                      <a16:creationId xmlns:a16="http://schemas.microsoft.com/office/drawing/2014/main" id="{DAAABA9A-4595-A490-141C-6864687D7331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82" name="Rechteck 81">
                  <a:extLst>
                    <a:ext uri="{FF2B5EF4-FFF2-40B4-BE49-F238E27FC236}">
                      <a16:creationId xmlns:a16="http://schemas.microsoft.com/office/drawing/2014/main" id="{2C0D38E2-2D52-8609-1191-3E5DBF1600B8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83" name="Gruppieren 82">
                  <a:extLst>
                    <a:ext uri="{FF2B5EF4-FFF2-40B4-BE49-F238E27FC236}">
                      <a16:creationId xmlns:a16="http://schemas.microsoft.com/office/drawing/2014/main" id="{08A335E1-1295-95F7-CABD-09F49284755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84" name="Rechteck 83">
                    <a:extLst>
                      <a:ext uri="{FF2B5EF4-FFF2-40B4-BE49-F238E27FC236}">
                        <a16:creationId xmlns:a16="http://schemas.microsoft.com/office/drawing/2014/main" id="{8006A6C4-6D18-6666-7A04-36034FC0B8B6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85" name="Gruppieren 84">
                    <a:extLst>
                      <a:ext uri="{FF2B5EF4-FFF2-40B4-BE49-F238E27FC236}">
                        <a16:creationId xmlns:a16="http://schemas.microsoft.com/office/drawing/2014/main" id="{5DCDE826-879C-7885-9066-65CC17683CB2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86" name="Rechteck 85">
                      <a:extLst>
                        <a:ext uri="{FF2B5EF4-FFF2-40B4-BE49-F238E27FC236}">
                          <a16:creationId xmlns:a16="http://schemas.microsoft.com/office/drawing/2014/main" id="{F1A41E79-329D-44E9-FC33-6DD96B2D4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Rechteck 86">
                      <a:extLst>
                        <a:ext uri="{FF2B5EF4-FFF2-40B4-BE49-F238E27FC236}">
                          <a16:creationId xmlns:a16="http://schemas.microsoft.com/office/drawing/2014/main" id="{CAB81F9D-A422-93B1-8403-E0D8F87A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8" name="Rechteck 87">
                      <a:extLst>
                        <a:ext uri="{FF2B5EF4-FFF2-40B4-BE49-F238E27FC236}">
                          <a16:creationId xmlns:a16="http://schemas.microsoft.com/office/drawing/2014/main" id="{B340B0D5-3F45-F0F8-E892-56898E577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90" name="Rechteck 89">
            <a:extLst>
              <a:ext uri="{FF2B5EF4-FFF2-40B4-BE49-F238E27FC236}">
                <a16:creationId xmlns:a16="http://schemas.microsoft.com/office/drawing/2014/main" id="{D489CB38-5641-C37A-9F76-A8E1DFFC6DD7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92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2A6FA096-BE37-FA9C-A028-83EA5490CDC0}"/>
              </a:ext>
            </a:extLst>
          </p:cNvPr>
          <p:cNvSpPr/>
          <p:nvPr/>
        </p:nvSpPr>
        <p:spPr>
          <a:xfrm rot="18222733">
            <a:off x="696869" y="3384902"/>
            <a:ext cx="1559109" cy="83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F7F4AA-B31C-290D-D81C-5BDFC2084296}"/>
              </a:ext>
            </a:extLst>
          </p:cNvPr>
          <p:cNvSpPr/>
          <p:nvPr/>
        </p:nvSpPr>
        <p:spPr>
          <a:xfrm rot="16751774">
            <a:off x="1203541" y="3422013"/>
            <a:ext cx="1382366" cy="110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30FDC2-5917-79E9-227C-E067762C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Angle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incidence</a:t>
            </a:r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36EE75C-2765-9BFD-8BF7-7B193C397FB0}"/>
              </a:ext>
            </a:extLst>
          </p:cNvPr>
          <p:cNvGrpSpPr/>
          <p:nvPr/>
        </p:nvGrpSpPr>
        <p:grpSpPr>
          <a:xfrm>
            <a:off x="815975" y="1017724"/>
            <a:ext cx="1470025" cy="1504315"/>
            <a:chOff x="-3669" y="0"/>
            <a:chExt cx="2289669" cy="2343683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249716A-F563-8D84-8651-59BA34F1B3F7}"/>
                </a:ext>
              </a:extLst>
            </p:cNvPr>
            <p:cNvGrpSpPr/>
            <p:nvPr/>
          </p:nvGrpSpPr>
          <p:grpSpPr>
            <a:xfrm>
              <a:off x="831272" y="0"/>
              <a:ext cx="1454728" cy="2281844"/>
              <a:chOff x="831272" y="0"/>
              <a:chExt cx="1454728" cy="2281844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F83EBE3E-02A0-25E6-FA7F-18293EE1E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272" y="1508760"/>
                <a:ext cx="1209502" cy="77308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FC6918D-53CC-6EF1-7219-69D6C605F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72" y="1271847"/>
                <a:ext cx="1454728" cy="23968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585E099F-E58A-5780-B96D-30486615EF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72" y="0"/>
                <a:ext cx="0" cy="150876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DB27AFB5-1AF0-3517-FE1B-5BD9015E7897}"/>
                </a:ext>
              </a:extLst>
            </p:cNvPr>
            <p:cNvGrpSpPr/>
            <p:nvPr/>
          </p:nvGrpSpPr>
          <p:grpSpPr>
            <a:xfrm>
              <a:off x="-3669" y="116378"/>
              <a:ext cx="1669880" cy="2227305"/>
              <a:chOff x="-3669" y="116378"/>
              <a:chExt cx="1669880" cy="2227305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E045B213-1670-5A34-432E-1CE170EDC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0" y="407324"/>
                <a:ext cx="831272" cy="110143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E23454E6-821A-4187-972F-B932C2B7B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512" y="116378"/>
                <a:ext cx="365759" cy="1392382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9" name="Bogen 18">
                <a:extLst>
                  <a:ext uri="{FF2B5EF4-FFF2-40B4-BE49-F238E27FC236}">
                    <a16:creationId xmlns:a16="http://schemas.microsoft.com/office/drawing/2014/main" id="{C8087F29-B09B-A266-18F6-711699D5C5FE}"/>
                  </a:ext>
                </a:extLst>
              </p:cNvPr>
              <p:cNvSpPr/>
              <p:nvPr/>
            </p:nvSpPr>
            <p:spPr>
              <a:xfrm rot="19442577">
                <a:off x="-3669" y="673815"/>
                <a:ext cx="1669880" cy="1669868"/>
              </a:xfrm>
              <a:prstGeom prst="arc">
                <a:avLst>
                  <a:gd name="adj1" fmla="val 16200000"/>
                  <a:gd name="adj2" fmla="val 17477066"/>
                </a:avLst>
              </a:prstGeom>
              <a:noFill/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23">
                    <a:extLst>
                      <a:ext uri="{FF2B5EF4-FFF2-40B4-BE49-F238E27FC236}">
                        <a16:creationId xmlns:a16="http://schemas.microsoft.com/office/drawing/2014/main" id="{88184C27-9731-DAF6-1ADF-05B49B970A3A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44" y="709896"/>
                    <a:ext cx="227418" cy="43137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marL="0" marR="0" lvl="0" indent="0" algn="just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kumimoji="0" lang="de-DE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0" name="Textfeld 23">
                    <a:extLst>
                      <a:ext uri="{FF2B5EF4-FFF2-40B4-BE49-F238E27FC236}">
                        <a16:creationId xmlns:a16="http://schemas.microsoft.com/office/drawing/2014/main" id="{88184C27-9731-DAF6-1ADF-05B49B970A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544" y="709896"/>
                    <a:ext cx="227418" cy="4313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0000" r="-50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4C4D379-B230-E1D3-23D4-3B15559F4335}"/>
                  </a:ext>
                </a:extLst>
              </p:cNvPr>
              <p:cNvSpPr txBox="1"/>
              <p:nvPr/>
            </p:nvSpPr>
            <p:spPr>
              <a:xfrm>
                <a:off x="3523129" y="1243935"/>
                <a:ext cx="1228165" cy="332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4C4D379-B230-E1D3-23D4-3B15559F4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29" y="1243935"/>
                <a:ext cx="1228165" cy="332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316D4E-0ED7-2B1F-EEEC-0D077FF69BAB}"/>
                  </a:ext>
                </a:extLst>
              </p:cNvPr>
              <p:cNvSpPr txBox="1"/>
              <p:nvPr/>
            </p:nvSpPr>
            <p:spPr>
              <a:xfrm>
                <a:off x="3636715" y="1576457"/>
                <a:ext cx="1270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316D4E-0ED7-2B1F-EEEC-0D077FF69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715" y="1576457"/>
                <a:ext cx="1270000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24B826-942F-D6AB-194E-BD4FA1686BFF}"/>
                  </a:ext>
                </a:extLst>
              </p:cNvPr>
              <p:cNvSpPr txBox="1"/>
              <p:nvPr/>
            </p:nvSpPr>
            <p:spPr>
              <a:xfrm>
                <a:off x="3260165" y="1857053"/>
                <a:ext cx="2286000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124B826-942F-D6AB-194E-BD4FA168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5" y="1857053"/>
                <a:ext cx="2286000" cy="50109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A491CC3-F55E-B94A-8C0D-0D3DF4D437E8}"/>
                  </a:ext>
                </a:extLst>
              </p:cNvPr>
              <p:cNvSpPr txBox="1"/>
              <p:nvPr/>
            </p:nvSpPr>
            <p:spPr>
              <a:xfrm>
                <a:off x="2817906" y="2360666"/>
                <a:ext cx="4572000" cy="599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𝑝𝑎𝑛𝑒𝑙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𝑝𝑎𝑛𝑒𝑙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DE" i="1" strike="sngStrike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trike="sngStrike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 strike="sngStrike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strike="sngStrik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 strike="sngStrike">
                                      <a:latin typeface="Cambria Math" panose="02040503050406030204" pitchFamily="18" charset="0"/>
                                    </a:rPr>
                                    <m:t>𝑠𝑢𝑛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de-DE" i="1" strike="sngStrike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 strike="sngStrike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i="1" strike="sngStrike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 strike="sngStrik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 strike="sngStrike">
                                      <a:latin typeface="Cambria Math" panose="02040503050406030204" pitchFamily="18" charset="0"/>
                                    </a:rPr>
                                    <m:t>𝑝𝑎𝑛𝑒𝑙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A491CC3-F55E-B94A-8C0D-0D3DF4D4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906" y="2360666"/>
                <a:ext cx="4572000" cy="599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59C2537-C981-93EE-B28B-836E8EF0409D}"/>
                  </a:ext>
                </a:extLst>
              </p:cNvPr>
              <p:cNvSpPr txBox="1"/>
              <p:nvPr/>
            </p:nvSpPr>
            <p:spPr>
              <a:xfrm>
                <a:off x="2286000" y="3081590"/>
                <a:ext cx="4572000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59C2537-C981-93EE-B28B-836E8EF0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081590"/>
                <a:ext cx="4572000" cy="324384"/>
              </a:xfrm>
              <a:prstGeom prst="rect">
                <a:avLst/>
              </a:prstGeom>
              <a:blipFill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E0C406D1-8B38-9EE7-E1AA-2800DC466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BB6CE97-D7ED-B85A-6BE4-6DA223143F72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311700" y="2541038"/>
            <a:ext cx="1693487" cy="25408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B93D289-8B69-BCF5-78D6-198CADC6EE2A}"/>
              </a:ext>
            </a:extLst>
          </p:cNvPr>
          <p:cNvCxnSpPr>
            <a:cxnSpLocks/>
          </p:cNvCxnSpPr>
          <p:nvPr/>
        </p:nvCxnSpPr>
        <p:spPr>
          <a:xfrm>
            <a:off x="175833" y="3928461"/>
            <a:ext cx="1586921" cy="24523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B65E9D1-DE36-6CA9-BAFF-766A2038B310}"/>
                  </a:ext>
                </a:extLst>
              </p:cNvPr>
              <p:cNvSpPr txBox="1"/>
              <p:nvPr/>
            </p:nvSpPr>
            <p:spPr>
              <a:xfrm>
                <a:off x="1117201" y="3147463"/>
                <a:ext cx="4364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B65E9D1-DE36-6CA9-BAFF-766A2038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1" y="3147463"/>
                <a:ext cx="43647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DED073A-D578-74D1-EFA7-779042819BDA}"/>
                  </a:ext>
                </a:extLst>
              </p:cNvPr>
              <p:cNvSpPr txBox="1"/>
              <p:nvPr/>
            </p:nvSpPr>
            <p:spPr>
              <a:xfrm>
                <a:off x="1834087" y="3423389"/>
                <a:ext cx="436478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DED073A-D578-74D1-EFA7-779042819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87" y="3423389"/>
                <a:ext cx="436478" cy="3243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F25520AC-1A40-5F44-40F3-EBA06D3D484E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A515E91B-06EE-E8F4-21A5-1D22A089171B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E8AEE49D-DD41-A081-3B70-5FA3724D2F9F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21E1AC4-2C25-5A96-A51D-BA4AC40073BF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3C92320E-897E-691C-9EFD-DE898CC3217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B6263D37-F21E-7B73-59B6-2428F8AE57C4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98C7280-0C38-880A-E689-E84E3EA447C2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7F321E28-5D50-F346-857A-2B3A6991FF13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E43C1E6E-B107-8C21-6B35-B92447401F95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937F7833-8555-4F39-498D-4F8BA7FB953D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4925862A-F3DE-5BD6-25F0-A383830C2329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59" name="Rechteck 58">
                    <a:extLst>
                      <a:ext uri="{FF2B5EF4-FFF2-40B4-BE49-F238E27FC236}">
                        <a16:creationId xmlns:a16="http://schemas.microsoft.com/office/drawing/2014/main" id="{64FF7454-3BF2-B195-9509-C03107A4BAA0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60" name="Gruppieren 59">
                    <a:extLst>
                      <a:ext uri="{FF2B5EF4-FFF2-40B4-BE49-F238E27FC236}">
                        <a16:creationId xmlns:a16="http://schemas.microsoft.com/office/drawing/2014/main" id="{F255D589-51A2-2EFA-B525-53D3D07EECCB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61" name="Rechteck 60">
                      <a:extLst>
                        <a:ext uri="{FF2B5EF4-FFF2-40B4-BE49-F238E27FC236}">
                          <a16:creationId xmlns:a16="http://schemas.microsoft.com/office/drawing/2014/main" id="{6D83EF8E-7062-9A32-69AC-BF0330455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2" name="Rechteck 61">
                      <a:extLst>
                        <a:ext uri="{FF2B5EF4-FFF2-40B4-BE49-F238E27FC236}">
                          <a16:creationId xmlns:a16="http://schemas.microsoft.com/office/drawing/2014/main" id="{4FC4FD91-D336-2F99-6430-DD8061837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Rechteck 62">
                      <a:extLst>
                        <a:ext uri="{FF2B5EF4-FFF2-40B4-BE49-F238E27FC236}">
                          <a16:creationId xmlns:a16="http://schemas.microsoft.com/office/drawing/2014/main" id="{ED4F2816-6B8F-D3EA-E544-214A72DBFD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5" name="Rechteck 64">
            <a:extLst>
              <a:ext uri="{FF2B5EF4-FFF2-40B4-BE49-F238E27FC236}">
                <a16:creationId xmlns:a16="http://schemas.microsoft.com/office/drawing/2014/main" id="{ADAF0F53-4BCC-0412-1745-6C17B95BCCC0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92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13BA54-5950-9858-5941-D3B75109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</a:t>
            </a:r>
            <a:r>
              <a:rPr lang="de-DE" dirty="0" err="1"/>
              <a:t>Atmosphere</a:t>
            </a:r>
            <a:r>
              <a:rPr lang="de-DE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95DB6A6-46A2-388F-F70C-5D4AA26BA186}"/>
              </a:ext>
            </a:extLst>
          </p:cNvPr>
          <p:cNvGrpSpPr/>
          <p:nvPr/>
        </p:nvGrpSpPr>
        <p:grpSpPr>
          <a:xfrm>
            <a:off x="670709" y="2742882"/>
            <a:ext cx="5400040" cy="1892935"/>
            <a:chOff x="0" y="0"/>
            <a:chExt cx="12950805" cy="4540276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DC3EA3D4-0B02-1734-0989-160531983A6C}"/>
                </a:ext>
              </a:extLst>
            </p:cNvPr>
            <p:cNvSpPr/>
            <p:nvPr/>
          </p:nvSpPr>
          <p:spPr>
            <a:xfrm>
              <a:off x="0" y="1054966"/>
              <a:ext cx="12950805" cy="3485310"/>
            </a:xfrm>
            <a:custGeom>
              <a:avLst/>
              <a:gdLst>
                <a:gd name="connsiteX0" fmla="*/ 6475402 w 12950805"/>
                <a:gd name="connsiteY0" fmla="*/ 0 h 3485310"/>
                <a:gd name="connsiteX1" fmla="*/ 12909600 w 12950805"/>
                <a:gd name="connsiteY1" fmla="*/ 3421036 h 3485310"/>
                <a:gd name="connsiteX2" fmla="*/ 12950805 w 12950805"/>
                <a:gd name="connsiteY2" fmla="*/ 3485310 h 3485310"/>
                <a:gd name="connsiteX3" fmla="*/ 0 w 12950805"/>
                <a:gd name="connsiteY3" fmla="*/ 3485310 h 3485310"/>
                <a:gd name="connsiteX4" fmla="*/ 41204 w 12950805"/>
                <a:gd name="connsiteY4" fmla="*/ 3421036 h 3485310"/>
                <a:gd name="connsiteX5" fmla="*/ 6475402 w 12950805"/>
                <a:gd name="connsiteY5" fmla="*/ 0 h 348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0805" h="3485310">
                  <a:moveTo>
                    <a:pt x="6475402" y="0"/>
                  </a:moveTo>
                  <a:cubicBezTo>
                    <a:pt x="9153768" y="0"/>
                    <a:pt x="11515184" y="1357028"/>
                    <a:pt x="12909600" y="3421036"/>
                  </a:cubicBezTo>
                  <a:lnTo>
                    <a:pt x="12950805" y="3485310"/>
                  </a:lnTo>
                  <a:lnTo>
                    <a:pt x="0" y="3485310"/>
                  </a:lnTo>
                  <a:lnTo>
                    <a:pt x="41204" y="3421036"/>
                  </a:lnTo>
                  <a:cubicBezTo>
                    <a:pt x="1435621" y="1357028"/>
                    <a:pt x="3797036" y="0"/>
                    <a:pt x="6475402" y="0"/>
                  </a:cubicBezTo>
                  <a:close/>
                </a:path>
              </a:pathLst>
            </a:custGeom>
            <a:solidFill>
              <a:srgbClr val="0E2841">
                <a:lumMod val="25000"/>
                <a:lumOff val="75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85C43436-B5D8-9AF6-ACA0-8F7E6B4C4CFA}"/>
                </a:ext>
              </a:extLst>
            </p:cNvPr>
            <p:cNvSpPr/>
            <p:nvPr/>
          </p:nvSpPr>
          <p:spPr>
            <a:xfrm>
              <a:off x="1941491" y="2580223"/>
              <a:ext cx="9067820" cy="1955288"/>
            </a:xfrm>
            <a:custGeom>
              <a:avLst/>
              <a:gdLst>
                <a:gd name="connsiteX0" fmla="*/ 4533911 w 9067822"/>
                <a:gd name="connsiteY0" fmla="*/ 0 h 1955287"/>
                <a:gd name="connsiteX1" fmla="*/ 8944429 w 9067822"/>
                <a:gd name="connsiteY1" fmla="*/ 1825932 h 1955287"/>
                <a:gd name="connsiteX2" fmla="*/ 9067822 w 9067822"/>
                <a:gd name="connsiteY2" fmla="*/ 1955287 h 1955287"/>
                <a:gd name="connsiteX3" fmla="*/ 0 w 9067822"/>
                <a:gd name="connsiteY3" fmla="*/ 1955287 h 1955287"/>
                <a:gd name="connsiteX4" fmla="*/ 123393 w 9067822"/>
                <a:gd name="connsiteY4" fmla="*/ 1825932 h 1955287"/>
                <a:gd name="connsiteX5" fmla="*/ 4533911 w 9067822"/>
                <a:gd name="connsiteY5" fmla="*/ 0 h 19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67822" h="1955287">
                  <a:moveTo>
                    <a:pt x="4533911" y="0"/>
                  </a:moveTo>
                  <a:cubicBezTo>
                    <a:pt x="6256326" y="0"/>
                    <a:pt x="7815679" y="697778"/>
                    <a:pt x="8944429" y="1825932"/>
                  </a:cubicBezTo>
                  <a:lnTo>
                    <a:pt x="9067822" y="1955287"/>
                  </a:lnTo>
                  <a:lnTo>
                    <a:pt x="0" y="1955287"/>
                  </a:lnTo>
                  <a:lnTo>
                    <a:pt x="123393" y="1825932"/>
                  </a:lnTo>
                  <a:cubicBezTo>
                    <a:pt x="1252143" y="697778"/>
                    <a:pt x="2811497" y="0"/>
                    <a:pt x="4533911" y="0"/>
                  </a:cubicBez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CB85DD5-37F8-803F-B4DB-4E654ED2B90E}"/>
                </a:ext>
              </a:extLst>
            </p:cNvPr>
            <p:cNvGrpSpPr/>
            <p:nvPr/>
          </p:nvGrpSpPr>
          <p:grpSpPr>
            <a:xfrm>
              <a:off x="439986" y="0"/>
              <a:ext cx="7942090" cy="4535511"/>
              <a:chOff x="439985" y="0"/>
              <a:chExt cx="7942090" cy="4535511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0722E3A-C4B9-3516-EADB-FDF8C8098C0A}"/>
                  </a:ext>
                </a:extLst>
              </p:cNvPr>
              <p:cNvGrpSpPr/>
              <p:nvPr/>
            </p:nvGrpSpPr>
            <p:grpSpPr>
              <a:xfrm>
                <a:off x="2798751" y="1305737"/>
                <a:ext cx="3859150" cy="1753955"/>
                <a:chOff x="2798753" y="1305736"/>
                <a:chExt cx="3859150" cy="1753955"/>
              </a:xfrm>
            </p:grpSpPr>
            <p:cxnSp>
              <p:nvCxnSpPr>
                <p:cNvPr id="21" name="Gerade Verbindung mit Pfeil 20">
                  <a:extLst>
                    <a:ext uri="{FF2B5EF4-FFF2-40B4-BE49-F238E27FC236}">
                      <a16:creationId xmlns:a16="http://schemas.microsoft.com/office/drawing/2014/main" id="{8A974676-0C84-0382-1034-2D1BC984B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1922" y="2118386"/>
                  <a:ext cx="1173478" cy="46183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F6B2B591-85B2-28BD-ADB9-CE9FC70A9C69}"/>
                    </a:ext>
                  </a:extLst>
                </p:cNvPr>
                <p:cNvCxnSpPr/>
                <p:nvPr/>
              </p:nvCxnSpPr>
              <p:spPr>
                <a:xfrm flipH="1">
                  <a:off x="3122601" y="2580223"/>
                  <a:ext cx="335280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lgDashDot"/>
                  <a:miter lim="800000"/>
                </a:ln>
                <a:effectLst/>
              </p:spPr>
            </p:cxn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78AB4101-BF04-D15D-A28E-FF48F51B1366}"/>
                    </a:ext>
                  </a:extLst>
                </p:cNvPr>
                <p:cNvGrpSpPr/>
                <p:nvPr/>
              </p:nvGrpSpPr>
              <p:grpSpPr>
                <a:xfrm>
                  <a:off x="3822120" y="1305736"/>
                  <a:ext cx="2835783" cy="727857"/>
                  <a:chOff x="3822120" y="1305736"/>
                  <a:chExt cx="2835783" cy="727857"/>
                </a:xfrm>
              </p:grpSpPr>
              <p:sp>
                <p:nvSpPr>
                  <p:cNvPr id="27" name="Geschweifte Klammer rechts 26">
                    <a:extLst>
                      <a:ext uri="{FF2B5EF4-FFF2-40B4-BE49-F238E27FC236}">
                        <a16:creationId xmlns:a16="http://schemas.microsoft.com/office/drawing/2014/main" id="{48B943FF-FDF7-33D3-AB0E-0752E5636BC9}"/>
                      </a:ext>
                    </a:extLst>
                  </p:cNvPr>
                  <p:cNvSpPr/>
                  <p:nvPr/>
                </p:nvSpPr>
                <p:spPr>
                  <a:xfrm rot="17519391">
                    <a:off x="5090700" y="466389"/>
                    <a:ext cx="298624" cy="2835783"/>
                  </a:xfrm>
                  <a:prstGeom prst="rightBrac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" name="Textfeld 33">
                        <a:extLst>
                          <a:ext uri="{FF2B5EF4-FFF2-40B4-BE49-F238E27FC236}">
                            <a16:creationId xmlns:a16="http://schemas.microsoft.com/office/drawing/2014/main" id="{85B3F438-CBE0-9D5C-6E93-5BC712C164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01923" y="1305736"/>
                        <a:ext cx="697492" cy="56345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𝑟𝑎𝑦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" name="Textfeld 33">
                        <a:extLst>
                          <a:ext uri="{FF2B5EF4-FFF2-40B4-BE49-F238E27FC236}">
                            <a16:creationId xmlns:a16="http://schemas.microsoft.com/office/drawing/2014/main" id="{85B3F438-CBE0-9D5C-6E93-5BC712C164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01923" y="1305736"/>
                        <a:ext cx="697492" cy="56345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21277" r="-12766" b="-25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4" name="Gruppieren 23">
                  <a:extLst>
                    <a:ext uri="{FF2B5EF4-FFF2-40B4-BE49-F238E27FC236}">
                      <a16:creationId xmlns:a16="http://schemas.microsoft.com/office/drawing/2014/main" id="{FD7F4F37-9EBA-1F20-5310-A3E0DC4A9A85}"/>
                    </a:ext>
                  </a:extLst>
                </p:cNvPr>
                <p:cNvGrpSpPr/>
                <p:nvPr/>
              </p:nvGrpSpPr>
              <p:grpSpPr>
                <a:xfrm>
                  <a:off x="2798753" y="1574958"/>
                  <a:ext cx="1210739" cy="1484733"/>
                  <a:chOff x="2798756" y="1574959"/>
                  <a:chExt cx="1210739" cy="1484732"/>
                </a:xfrm>
              </p:grpSpPr>
              <p:sp>
                <p:nvSpPr>
                  <p:cNvPr id="25" name="Geschweifte Klammer rechts 24">
                    <a:extLst>
                      <a:ext uri="{FF2B5EF4-FFF2-40B4-BE49-F238E27FC236}">
                        <a16:creationId xmlns:a16="http://schemas.microsoft.com/office/drawing/2014/main" id="{BCA5162C-BB05-10FB-BB80-03E82761AF10}"/>
                      </a:ext>
                    </a:extLst>
                  </p:cNvPr>
                  <p:cNvSpPr/>
                  <p:nvPr/>
                </p:nvSpPr>
                <p:spPr>
                  <a:xfrm rot="9537582">
                    <a:off x="3711101" y="1574959"/>
                    <a:ext cx="298394" cy="1484732"/>
                  </a:xfrm>
                  <a:prstGeom prst="rightBrac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" name="Textfeld 34">
                        <a:extLst>
                          <a:ext uri="{FF2B5EF4-FFF2-40B4-BE49-F238E27FC236}">
                            <a16:creationId xmlns:a16="http://schemas.microsoft.com/office/drawing/2014/main" id="{2A464F8E-422B-97EF-CA73-06FAF7FE400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8756" y="1991719"/>
                        <a:ext cx="788865" cy="5619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algn="just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3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de-DE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0" lang="de-D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" name="Textfeld 34">
                        <a:extLst>
                          <a:ext uri="{FF2B5EF4-FFF2-40B4-BE49-F238E27FC236}">
                            <a16:creationId xmlns:a16="http://schemas.microsoft.com/office/drawing/2014/main" id="{2A464F8E-422B-97EF-CA73-06FAF7FE400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8756" y="1991719"/>
                        <a:ext cx="788865" cy="56192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6667" r="-14815" b="-25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de-DE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38A94C50-94C5-8285-4B74-77628C1E6363}"/>
                  </a:ext>
                </a:extLst>
              </p:cNvPr>
              <p:cNvGrpSpPr/>
              <p:nvPr/>
            </p:nvGrpSpPr>
            <p:grpSpPr>
              <a:xfrm>
                <a:off x="6475409" y="2580223"/>
                <a:ext cx="1271582" cy="1955288"/>
                <a:chOff x="6475401" y="2580223"/>
                <a:chExt cx="1271579" cy="1955288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067433FC-B3F6-E0D0-00BC-0E65E704B71C}"/>
                    </a:ext>
                  </a:extLst>
                </p:cNvPr>
                <p:cNvCxnSpPr/>
                <p:nvPr/>
              </p:nvCxnSpPr>
              <p:spPr>
                <a:xfrm>
                  <a:off x="6475401" y="2580223"/>
                  <a:ext cx="994410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9" name="Gerade Verbindung mit Pfeil 18">
                  <a:extLst>
                    <a:ext uri="{FF2B5EF4-FFF2-40B4-BE49-F238E27FC236}">
                      <a16:creationId xmlns:a16="http://schemas.microsoft.com/office/drawing/2014/main" id="{BC6C6920-E245-0EC7-389D-307B78571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28840" y="2580223"/>
                  <a:ext cx="0" cy="195528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Textfeld 35">
                      <a:extLst>
                        <a:ext uri="{FF2B5EF4-FFF2-40B4-BE49-F238E27FC236}">
                          <a16:creationId xmlns:a16="http://schemas.microsoft.com/office/drawing/2014/main" id="{CAF89BEC-EAE6-BD82-6498-FAE8D79FA5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9811" y="3390033"/>
                      <a:ext cx="277169" cy="5192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de-DE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20" name="Textfeld 35">
                      <a:extLst>
                        <a:ext uri="{FF2B5EF4-FFF2-40B4-BE49-F238E27FC236}">
                          <a16:creationId xmlns:a16="http://schemas.microsoft.com/office/drawing/2014/main" id="{CAF89BEC-EAE6-BD82-6498-FAE8D79FA5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69811" y="3390033"/>
                      <a:ext cx="277169" cy="51929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6842" r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20DF52C5-8B6E-62F2-EB5F-EDBB527EA103}"/>
                  </a:ext>
                </a:extLst>
              </p:cNvPr>
              <p:cNvGrpSpPr/>
              <p:nvPr/>
            </p:nvGrpSpPr>
            <p:grpSpPr>
              <a:xfrm>
                <a:off x="439985" y="0"/>
                <a:ext cx="7942090" cy="4535511"/>
                <a:chOff x="439985" y="0"/>
                <a:chExt cx="7942091" cy="4535511"/>
              </a:xfrm>
            </p:grpSpPr>
            <p:grpSp>
              <p:nvGrpSpPr>
                <p:cNvPr id="11" name="Gruppieren 10">
                  <a:extLst>
                    <a:ext uri="{FF2B5EF4-FFF2-40B4-BE49-F238E27FC236}">
                      <a16:creationId xmlns:a16="http://schemas.microsoft.com/office/drawing/2014/main" id="{ED14A3E9-E129-CCC8-4C79-57F4E7D9CB2D}"/>
                    </a:ext>
                  </a:extLst>
                </p:cNvPr>
                <p:cNvGrpSpPr/>
                <p:nvPr/>
              </p:nvGrpSpPr>
              <p:grpSpPr>
                <a:xfrm>
                  <a:off x="439985" y="0"/>
                  <a:ext cx="6035416" cy="4535511"/>
                  <a:chOff x="439985" y="0"/>
                  <a:chExt cx="6035416" cy="4535511"/>
                </a:xfrm>
              </p:grpSpPr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BF170A97-7DE2-81F3-C36B-5B373994042A}"/>
                      </a:ext>
                    </a:extLst>
                  </p:cNvPr>
                  <p:cNvSpPr/>
                  <p:nvPr/>
                </p:nvSpPr>
                <p:spPr>
                  <a:xfrm>
                    <a:off x="439985" y="0"/>
                    <a:ext cx="695458" cy="69546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5" name="Gerader Verbinder 14">
                    <a:extLst>
                      <a:ext uri="{FF2B5EF4-FFF2-40B4-BE49-F238E27FC236}">
                        <a16:creationId xmlns:a16="http://schemas.microsoft.com/office/drawing/2014/main" id="{13016683-394E-EF65-9787-9BE293E067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87714" y="347729"/>
                    <a:ext cx="5687687" cy="2232494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6" name="Gerader Verbinder 15">
                    <a:extLst>
                      <a:ext uri="{FF2B5EF4-FFF2-40B4-BE49-F238E27FC236}">
                        <a16:creationId xmlns:a16="http://schemas.microsoft.com/office/drawing/2014/main" id="{C34B6194-1504-AB40-8EE7-D021214E1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789351" y="1524024"/>
                    <a:ext cx="1156971" cy="2995067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7" name="Gerader Verbinder 16">
                    <a:extLst>
                      <a:ext uri="{FF2B5EF4-FFF2-40B4-BE49-F238E27FC236}">
                        <a16:creationId xmlns:a16="http://schemas.microsoft.com/office/drawing/2014/main" id="{3ADA755B-36F7-3A16-E572-AEDF8909FD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5401" y="2580223"/>
                    <a:ext cx="0" cy="1955288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dash"/>
                    <a:miter lim="800000"/>
                  </a:ln>
                  <a:effectLst/>
                </p:spPr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feld 42">
                      <a:extLst>
                        <a:ext uri="{FF2B5EF4-FFF2-40B4-BE49-F238E27FC236}">
                          <a16:creationId xmlns:a16="http://schemas.microsoft.com/office/drawing/2014/main" id="{2CA25AFB-15B9-3AB0-0747-4E1EB59461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5594" y="1991714"/>
                      <a:ext cx="202547" cy="5192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just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𝜂</m:t>
                            </m:r>
                          </m:oMath>
                        </m:oMathPara>
                      </a14:m>
                      <a:endParaRPr kumimoji="0" lang="de-DE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2" name="Textfeld 42">
                      <a:extLst>
                        <a:ext uri="{FF2B5EF4-FFF2-40B4-BE49-F238E27FC236}">
                          <a16:creationId xmlns:a16="http://schemas.microsoft.com/office/drawing/2014/main" id="{2CA25AFB-15B9-3AB0-0747-4E1EB59461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5594" y="1991714"/>
                      <a:ext cx="202547" cy="51929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4286" r="-57143" b="-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Bogen 12">
                  <a:extLst>
                    <a:ext uri="{FF2B5EF4-FFF2-40B4-BE49-F238E27FC236}">
                      <a16:creationId xmlns:a16="http://schemas.microsoft.com/office/drawing/2014/main" id="{84813386-21AF-13A0-BE1E-F6EB8DB2E786}"/>
                    </a:ext>
                  </a:extLst>
                </p:cNvPr>
                <p:cNvSpPr/>
                <p:nvPr/>
              </p:nvSpPr>
              <p:spPr>
                <a:xfrm rot="16200000">
                  <a:off x="4568733" y="673549"/>
                  <a:ext cx="3813340" cy="3813347"/>
                </a:xfrm>
                <a:prstGeom prst="arc">
                  <a:avLst>
                    <a:gd name="adj1" fmla="val 16200000"/>
                    <a:gd name="adj2" fmla="val 17539590"/>
                  </a:avLst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460B473B-1984-0EE3-C404-10B31B5FF304}"/>
                  </a:ext>
                </a:extLst>
              </p:cNvPr>
              <p:cNvSpPr txBox="1"/>
              <p:nvPr/>
            </p:nvSpPr>
            <p:spPr>
              <a:xfrm>
                <a:off x="2963967" y="1045075"/>
                <a:ext cx="1228165" cy="556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460B473B-1984-0EE3-C404-10B31B5FF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67" y="1045075"/>
                <a:ext cx="1228165" cy="556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8890160-86F3-318D-9D0A-F6FEE4F5FEA9}"/>
                  </a:ext>
                </a:extLst>
              </p:cNvPr>
              <p:cNvSpPr txBox="1"/>
              <p:nvPr/>
            </p:nvSpPr>
            <p:spPr>
              <a:xfrm>
                <a:off x="3126077" y="1589804"/>
                <a:ext cx="1258047" cy="572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𝑡𝑟𝑜𝑝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8890160-86F3-318D-9D0A-F6FEE4F5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77" y="1589804"/>
                <a:ext cx="1258047" cy="572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1FF4A7-16C3-F372-CB8A-0DEC8A42100C}"/>
                  </a:ext>
                </a:extLst>
              </p:cNvPr>
              <p:cNvSpPr txBox="1"/>
              <p:nvPr/>
            </p:nvSpPr>
            <p:spPr>
              <a:xfrm>
                <a:off x="4490719" y="2742882"/>
                <a:ext cx="4572000" cy="382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−2⋅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+90°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51FF4A7-16C3-F372-CB8A-0DEC8A42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19" y="2742882"/>
                <a:ext cx="4572000" cy="3826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1BB449A-9137-AC89-C7F5-2EB161009B06}"/>
                  </a:ext>
                </a:extLst>
              </p:cNvPr>
              <p:cNvSpPr txBox="1"/>
              <p:nvPr/>
            </p:nvSpPr>
            <p:spPr>
              <a:xfrm>
                <a:off x="6320206" y="3201505"/>
                <a:ext cx="2364208" cy="1234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𝑟𝑎𝑦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i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de-DE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rad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=−2⋅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+90°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𝑡𝑟𝑜𝑝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1BB449A-9137-AC89-C7F5-2EB161009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206" y="3201505"/>
                <a:ext cx="2364208" cy="1234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C7C12D92-D573-C143-F2D2-3452C3E24372}"/>
                  </a:ext>
                </a:extLst>
              </p:cNvPr>
              <p:cNvSpPr txBox="1"/>
              <p:nvPr/>
            </p:nvSpPr>
            <p:spPr>
              <a:xfrm>
                <a:off x="1440588" y="2145128"/>
                <a:ext cx="4572000" cy="567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𝑡𝑟𝑜𝑝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𝑟𝑎𝑦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C7C12D92-D573-C143-F2D2-3452C3E24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8" y="2145128"/>
                <a:ext cx="4572000" cy="567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fik 3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82478FE5-7509-7CF4-9509-25DCD04AD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85F13B5-9AC7-1540-3BBF-F9E597A5C669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A4A299E1-CE0C-F266-5831-D677CBC3C18D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C27C727-1F40-A8B7-1013-AEC57D1D61FD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2F26C05-F108-E5A6-86FA-757F7E9E0847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679468D2-5E6B-E4A1-FC24-426C25BB97B7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9BB53074-69D7-7125-35BA-6365906BDDCB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6B096E41-B87C-14F7-E502-13E7D198C3B2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02D2D5B0-133B-3D4F-74A4-565F299A913A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83278DE6-D51B-9F1A-F792-381BC9D813E1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4B68302F-BE0C-ACE5-3ED1-7BE7D980F7E3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49" name="Gruppieren 48">
                  <a:extLst>
                    <a:ext uri="{FF2B5EF4-FFF2-40B4-BE49-F238E27FC236}">
                      <a16:creationId xmlns:a16="http://schemas.microsoft.com/office/drawing/2014/main" id="{A3D7ACF6-B615-22B3-094D-E727A794D6A7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50" name="Rechteck 49">
                    <a:extLst>
                      <a:ext uri="{FF2B5EF4-FFF2-40B4-BE49-F238E27FC236}">
                        <a16:creationId xmlns:a16="http://schemas.microsoft.com/office/drawing/2014/main" id="{AE4C83DB-0B0F-2B65-9D1D-135532A4AA3B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51" name="Gruppieren 50">
                    <a:extLst>
                      <a:ext uri="{FF2B5EF4-FFF2-40B4-BE49-F238E27FC236}">
                        <a16:creationId xmlns:a16="http://schemas.microsoft.com/office/drawing/2014/main" id="{E227A012-67DF-B80D-B84C-D47768BC8643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52" name="Rechteck 51">
                      <a:extLst>
                        <a:ext uri="{FF2B5EF4-FFF2-40B4-BE49-F238E27FC236}">
                          <a16:creationId xmlns:a16="http://schemas.microsoft.com/office/drawing/2014/main" id="{CFECF96F-5F73-EABA-0B73-3B8B6DEEA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Rechteck 52">
                      <a:extLst>
                        <a:ext uri="{FF2B5EF4-FFF2-40B4-BE49-F238E27FC236}">
                          <a16:creationId xmlns:a16="http://schemas.microsoft.com/office/drawing/2014/main" id="{1547C122-FF79-A87E-CBE5-5AD65D014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Rechteck 53">
                      <a:extLst>
                        <a:ext uri="{FF2B5EF4-FFF2-40B4-BE49-F238E27FC236}">
                          <a16:creationId xmlns:a16="http://schemas.microsoft.com/office/drawing/2014/main" id="{5F859852-920D-4F7D-0BD1-47304848B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56" name="Rechteck 55">
            <a:extLst>
              <a:ext uri="{FF2B5EF4-FFF2-40B4-BE49-F238E27FC236}">
                <a16:creationId xmlns:a16="http://schemas.microsoft.com/office/drawing/2014/main" id="{73DB602B-11A4-33CA-E171-DE8A28E5336D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0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4A200-E21C-A2B1-8807-6F66DE5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Panel Model – Consolidation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14F87B-4289-97C2-3DAF-8B985197E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61" y="1900015"/>
            <a:ext cx="3164840" cy="270405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F47FAB-B6C6-1197-2251-859B9F6EF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0016"/>
            <a:ext cx="3164839" cy="2704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A4C2332-C0E5-E795-0D95-3B794BEDA414}"/>
                  </a:ext>
                </a:extLst>
              </p:cNvPr>
              <p:cNvSpPr txBox="1"/>
              <p:nvPr/>
            </p:nvSpPr>
            <p:spPr>
              <a:xfrm>
                <a:off x="1084730" y="1244350"/>
                <a:ext cx="6974540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𝑝𝑎𝑛𝑒𝑙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&gt;0°∧</m:t>
                              </m:r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de-DE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A4C2332-C0E5-E795-0D95-3B794BED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30" y="1244350"/>
                <a:ext cx="6974540" cy="572914"/>
              </a:xfrm>
              <a:prstGeom prst="rect">
                <a:avLst/>
              </a:prstGeom>
              <a:blipFill>
                <a:blip r:embed="rId5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74441397-DAB1-3516-3ECA-840B7D03F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437" y="899714"/>
            <a:ext cx="1062094" cy="236021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ACE87C-1644-05A2-236B-8D91C2ECF366}"/>
              </a:ext>
            </a:extLst>
          </p:cNvPr>
          <p:cNvGrpSpPr/>
          <p:nvPr/>
        </p:nvGrpSpPr>
        <p:grpSpPr>
          <a:xfrm>
            <a:off x="5632704" y="106814"/>
            <a:ext cx="1405130" cy="1028700"/>
            <a:chOff x="0" y="0"/>
            <a:chExt cx="5656810" cy="626364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7AD5CB7-E321-ECCC-7CB0-D46B2C86E6FD}"/>
                </a:ext>
              </a:extLst>
            </p:cNvPr>
            <p:cNvSpPr/>
            <p:nvPr/>
          </p:nvSpPr>
          <p:spPr>
            <a:xfrm>
              <a:off x="0" y="0"/>
              <a:ext cx="5656810" cy="626364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8218DD7-096A-DDB2-2797-B968D76C55EA}"/>
                </a:ext>
              </a:extLst>
            </p:cNvPr>
            <p:cNvSpPr/>
            <p:nvPr/>
          </p:nvSpPr>
          <p:spPr>
            <a:xfrm>
              <a:off x="45719" y="365761"/>
              <a:ext cx="3861263" cy="465512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4F0875C-1C64-9C3F-70E2-CD102873B8A0}"/>
                </a:ext>
              </a:extLst>
            </p:cNvPr>
            <p:cNvSpPr/>
            <p:nvPr/>
          </p:nvSpPr>
          <p:spPr>
            <a:xfrm>
              <a:off x="87283" y="731521"/>
              <a:ext cx="2007524" cy="299258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lgDashDot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C9E810C-4BA7-83F9-4EDC-A5F8B2C68E56}"/>
                </a:ext>
              </a:extLst>
            </p:cNvPr>
            <p:cNvGrpSpPr/>
            <p:nvPr/>
          </p:nvGrpSpPr>
          <p:grpSpPr>
            <a:xfrm>
              <a:off x="282632" y="1115488"/>
              <a:ext cx="5213466" cy="5075324"/>
              <a:chOff x="282632" y="1115488"/>
              <a:chExt cx="5213466" cy="5075324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F106B316-DE4B-6681-2B35-95535802FE1C}"/>
                  </a:ext>
                </a:extLst>
              </p:cNvPr>
              <p:cNvSpPr/>
              <p:nvPr/>
            </p:nvSpPr>
            <p:spPr>
              <a:xfrm>
                <a:off x="4166060" y="1447801"/>
                <a:ext cx="1330038" cy="897773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BFB3346C-4033-6EF1-DDA5-6EBF614E5668}"/>
                  </a:ext>
                </a:extLst>
              </p:cNvPr>
              <p:cNvSpPr/>
              <p:nvPr/>
            </p:nvSpPr>
            <p:spPr>
              <a:xfrm>
                <a:off x="2376745" y="5293041"/>
                <a:ext cx="1330038" cy="897771"/>
              </a:xfrm>
              <a:prstGeom prst="rect">
                <a:avLst/>
              </a:prstGeom>
              <a:solidFill>
                <a:srgbClr val="FF717B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endParaRPr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987D6F1-6347-5DDB-F867-07263DFF857A}"/>
                  </a:ext>
                </a:extLst>
              </p:cNvPr>
              <p:cNvGrpSpPr/>
              <p:nvPr/>
            </p:nvGrpSpPr>
            <p:grpSpPr>
              <a:xfrm>
                <a:off x="282632" y="1115488"/>
                <a:ext cx="3424151" cy="3793578"/>
                <a:chOff x="282632" y="1115488"/>
                <a:chExt cx="3424151" cy="3793578"/>
              </a:xfrm>
            </p:grpSpPr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2D6DD466-1CF6-71D4-EF25-D8D9AE628314}"/>
                    </a:ext>
                  </a:extLst>
                </p:cNvPr>
                <p:cNvSpPr/>
                <p:nvPr/>
              </p:nvSpPr>
              <p:spPr>
                <a:xfrm>
                  <a:off x="1482090" y="4011295"/>
                  <a:ext cx="1330036" cy="897771"/>
                </a:xfrm>
                <a:prstGeom prst="rect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sp>
              <p:nvSpPr>
                <p:cNvPr id="18" name="Rechteck 17">
                  <a:extLst>
                    <a:ext uri="{FF2B5EF4-FFF2-40B4-BE49-F238E27FC236}">
                      <a16:creationId xmlns:a16="http://schemas.microsoft.com/office/drawing/2014/main" id="{14B9BA58-1561-2A1C-8D9E-70904CD035A0}"/>
                    </a:ext>
                  </a:extLst>
                </p:cNvPr>
                <p:cNvSpPr/>
                <p:nvPr/>
              </p:nvSpPr>
              <p:spPr>
                <a:xfrm>
                  <a:off x="2376745" y="2729549"/>
                  <a:ext cx="1330038" cy="897771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72C4">
                      <a:shade val="1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+mn-cs"/>
                  </a:endParaRPr>
                </a:p>
              </p:txBody>
            </p:sp>
            <p:grpSp>
              <p:nvGrpSpPr>
                <p:cNvPr id="19" name="Gruppieren 18">
                  <a:extLst>
                    <a:ext uri="{FF2B5EF4-FFF2-40B4-BE49-F238E27FC236}">
                      <a16:creationId xmlns:a16="http://schemas.microsoft.com/office/drawing/2014/main" id="{CD84160A-F7B8-DD24-2857-4E9487B2A7C1}"/>
                    </a:ext>
                  </a:extLst>
                </p:cNvPr>
                <p:cNvGrpSpPr/>
                <p:nvPr/>
              </p:nvGrpSpPr>
              <p:grpSpPr>
                <a:xfrm>
                  <a:off x="282632" y="1115488"/>
                  <a:ext cx="1634838" cy="2511832"/>
                  <a:chOff x="282632" y="1115488"/>
                  <a:chExt cx="1634837" cy="2511832"/>
                </a:xfrm>
              </p:grpSpPr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FCC265C7-F910-CCA6-1A8B-BD71F7E36F5E}"/>
                      </a:ext>
                    </a:extLst>
                  </p:cNvPr>
                  <p:cNvSpPr/>
                  <p:nvPr/>
                </p:nvSpPr>
                <p:spPr>
                  <a:xfrm>
                    <a:off x="587432" y="2729549"/>
                    <a:ext cx="1330037" cy="897771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  <a:cs typeface="+mn-cs"/>
                    </a:endParaRPr>
                  </a:p>
                </p:txBody>
              </p:sp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CD10CA02-AA13-B159-17BE-4076356BA991}"/>
                      </a:ext>
                    </a:extLst>
                  </p:cNvPr>
                  <p:cNvGrpSpPr/>
                  <p:nvPr/>
                </p:nvGrpSpPr>
                <p:grpSpPr>
                  <a:xfrm>
                    <a:off x="282632" y="1115488"/>
                    <a:ext cx="1634837" cy="1202570"/>
                    <a:chOff x="282632" y="1115489"/>
                    <a:chExt cx="1634837" cy="1202572"/>
                  </a:xfrm>
                  <a:solidFill>
                    <a:srgbClr val="E7E6E6">
                      <a:lumMod val="90000"/>
                    </a:srgbClr>
                  </a:solidFill>
                </p:grpSpPr>
                <p:sp>
                  <p:nvSpPr>
                    <p:cNvPr id="22" name="Rechteck 21">
                      <a:extLst>
                        <a:ext uri="{FF2B5EF4-FFF2-40B4-BE49-F238E27FC236}">
                          <a16:creationId xmlns:a16="http://schemas.microsoft.com/office/drawing/2014/main" id="{AEC43CD8-1F4D-A1EC-2316-8D39F4F91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632" y="11154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083C310F-9D87-9810-EC45-C6A1C8DA2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32" y="12678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0895E3B7-3116-EB7D-ACE6-EF6132821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32" y="1420289"/>
                      <a:ext cx="1330037" cy="897772"/>
                    </a:xfrm>
                    <a:prstGeom prst="rect">
                      <a:avLst/>
                    </a:prstGeom>
                    <a:grp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75FC19A6-9430-0B26-EA83-0EAA7A8D5FEE}"/>
              </a:ext>
            </a:extLst>
          </p:cNvPr>
          <p:cNvSpPr/>
          <p:nvPr/>
        </p:nvSpPr>
        <p:spPr>
          <a:xfrm>
            <a:off x="5672379" y="260008"/>
            <a:ext cx="472506" cy="26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8750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E195C4286BD940931516A21338F253" ma:contentTypeVersion="6" ma:contentTypeDescription="Create a new document." ma:contentTypeScope="" ma:versionID="27a80634caed351c9d7d2f400ac3fe32">
  <xsd:schema xmlns:xsd="http://www.w3.org/2001/XMLSchema" xmlns:xs="http://www.w3.org/2001/XMLSchema" xmlns:p="http://schemas.microsoft.com/office/2006/metadata/properties" xmlns:ns3="641fe7eb-8ffe-4457-b3f2-1dd012dd6272" targetNamespace="http://schemas.microsoft.com/office/2006/metadata/properties" ma:root="true" ma:fieldsID="8b19cbc57936d44f5e0bfad9c1e512f0" ns3:_="">
    <xsd:import namespace="641fe7eb-8ffe-4457-b3f2-1dd012dd627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fe7eb-8ffe-4457-b3f2-1dd012dd627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1fe7eb-8ffe-4457-b3f2-1dd012dd6272" xsi:nil="true"/>
  </documentManagement>
</p:properties>
</file>

<file path=customXml/itemProps1.xml><?xml version="1.0" encoding="utf-8"?>
<ds:datastoreItem xmlns:ds="http://schemas.openxmlformats.org/officeDocument/2006/customXml" ds:itemID="{075EA08F-03B3-4EEC-9DC7-1D32D69F80AE}">
  <ds:schemaRefs>
    <ds:schemaRef ds:uri="641fe7eb-8ffe-4457-b3f2-1dd012dd62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02ED2F-823A-4439-961C-500A34B712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83F8E-C160-48EF-B95A-56D71BE72FEA}">
  <ds:schemaRefs>
    <ds:schemaRef ds:uri="http://schemas.microsoft.com/office/2006/metadata/properties"/>
    <ds:schemaRef ds:uri="http://purl.org/dc/dcmitype/"/>
    <ds:schemaRef ds:uri="641fe7eb-8ffe-4457-b3f2-1dd012dd627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1018</Words>
  <Application>Microsoft Office PowerPoint</Application>
  <PresentationFormat>Bildschirmpräsentation (16:9)</PresentationFormat>
  <Paragraphs>252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Jost</vt:lpstr>
      <vt:lpstr>Jost Medium</vt:lpstr>
      <vt:lpstr>Times New Roman</vt:lpstr>
      <vt:lpstr>Simple Light</vt:lpstr>
      <vt:lpstr>DESIGN AND OPTIMIZATION FINAL PROJECT PV Power Matching</vt:lpstr>
      <vt:lpstr>Motivation</vt:lpstr>
      <vt:lpstr>Model Overview</vt:lpstr>
      <vt:lpstr>Demand</vt:lpstr>
      <vt:lpstr>Panel Model</vt:lpstr>
      <vt:lpstr>Sun Model</vt:lpstr>
      <vt:lpstr>Panel Model – Angle of incidence</vt:lpstr>
      <vt:lpstr>Panel Model – Atmosphere </vt:lpstr>
      <vt:lpstr>Panel Model – Consolidation </vt:lpstr>
      <vt:lpstr>Photovoltaic system model</vt:lpstr>
      <vt:lpstr>Battery Model</vt:lpstr>
      <vt:lpstr>Supply system model</vt:lpstr>
      <vt:lpstr>Grid load model</vt:lpstr>
      <vt:lpstr>Optimization</vt:lpstr>
      <vt:lpstr>Results – System w/o battery Statistical runs</vt:lpstr>
      <vt:lpstr>Results – System w/o battery Different costs</vt:lpstr>
      <vt:lpstr>Results – System w/o battery Different costs</vt:lpstr>
      <vt:lpstr>Results – System with battery Statistical runs</vt:lpstr>
      <vt:lpstr>Results – System with battery Different costs</vt:lpstr>
      <vt:lpstr>Results – System with battery Different costs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ENERGY TRANSFORMATION SCENARIOS IN REYKJAVÍK</dc:title>
  <dc:creator>Leander Merbecks</dc:creator>
  <cp:lastModifiedBy>Leander Merbecks - HI</cp:lastModifiedBy>
  <cp:revision>21</cp:revision>
  <dcterms:modified xsi:type="dcterms:W3CDTF">2024-11-20T17:36:15Z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0x01010088E195C4286BD940931516A21338F253</vt:lpwstr>
  </property>
</Properties>
</file>